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notesSlides/notesSlide1.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3.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3.xml" ContentType="application/vnd.openxmlformats-officedocument.drawingml.chart+xml"/>
  <Override PartName="/ppt/charts/chart14.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6.xml" ContentType="application/vnd.openxmlformats-officedocument.presentationml.notesSlide+xml"/>
  <Override PartName="/ppt/charts/chart15.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6.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7.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8.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9.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20.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21.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22.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3.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7.xml" ContentType="application/vnd.openxmlformats-officedocument.presentationml.notesSlide+xml"/>
  <Override PartName="/ppt/charts/chart24.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5.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6.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7.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8.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9.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30.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31.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32.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3.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4.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5.xml" ContentType="application/vnd.openxmlformats-officedocument.drawingml.chart+xml"/>
  <Override PartName="/ppt/charts/style32.xml" ContentType="application/vnd.ms-office.chartstyle+xml"/>
  <Override PartName="/ppt/charts/colors3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46"/>
  </p:notesMasterIdLst>
  <p:sldIdLst>
    <p:sldId id="256" r:id="rId2"/>
    <p:sldId id="485" r:id="rId3"/>
    <p:sldId id="257" r:id="rId4"/>
    <p:sldId id="333" r:id="rId5"/>
    <p:sldId id="411" r:id="rId6"/>
    <p:sldId id="434" r:id="rId7"/>
    <p:sldId id="391" r:id="rId8"/>
    <p:sldId id="435" r:id="rId9"/>
    <p:sldId id="479" r:id="rId10"/>
    <p:sldId id="477" r:id="rId11"/>
    <p:sldId id="478" r:id="rId12"/>
    <p:sldId id="452" r:id="rId13"/>
    <p:sldId id="432" r:id="rId14"/>
    <p:sldId id="413" r:id="rId15"/>
    <p:sldId id="334" r:id="rId16"/>
    <p:sldId id="454" r:id="rId17"/>
    <p:sldId id="392" r:id="rId18"/>
    <p:sldId id="458" r:id="rId19"/>
    <p:sldId id="459" r:id="rId20"/>
    <p:sldId id="456" r:id="rId21"/>
    <p:sldId id="455" r:id="rId22"/>
    <p:sldId id="460" r:id="rId23"/>
    <p:sldId id="461" r:id="rId24"/>
    <p:sldId id="457" r:id="rId25"/>
    <p:sldId id="462" r:id="rId26"/>
    <p:sldId id="463" r:id="rId27"/>
    <p:sldId id="464" r:id="rId28"/>
    <p:sldId id="465" r:id="rId29"/>
    <p:sldId id="467" r:id="rId30"/>
    <p:sldId id="473" r:id="rId31"/>
    <p:sldId id="468" r:id="rId32"/>
    <p:sldId id="470" r:id="rId33"/>
    <p:sldId id="471" r:id="rId34"/>
    <p:sldId id="472" r:id="rId35"/>
    <p:sldId id="469" r:id="rId36"/>
    <p:sldId id="474" r:id="rId37"/>
    <p:sldId id="476" r:id="rId38"/>
    <p:sldId id="475" r:id="rId39"/>
    <p:sldId id="480" r:id="rId40"/>
    <p:sldId id="481" r:id="rId41"/>
    <p:sldId id="482" r:id="rId42"/>
    <p:sldId id="483" r:id="rId43"/>
    <p:sldId id="484" r:id="rId44"/>
    <p:sldId id="438"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714EDCC-7586-4A98-9C58-243B99B8707B}">
          <p14:sldIdLst>
            <p14:sldId id="256"/>
            <p14:sldId id="485"/>
            <p14:sldId id="257"/>
            <p14:sldId id="333"/>
            <p14:sldId id="411"/>
            <p14:sldId id="434"/>
            <p14:sldId id="391"/>
            <p14:sldId id="435"/>
            <p14:sldId id="479"/>
            <p14:sldId id="477"/>
            <p14:sldId id="478"/>
            <p14:sldId id="452"/>
            <p14:sldId id="432"/>
            <p14:sldId id="413"/>
            <p14:sldId id="334"/>
            <p14:sldId id="454"/>
            <p14:sldId id="392"/>
            <p14:sldId id="458"/>
            <p14:sldId id="459"/>
            <p14:sldId id="456"/>
            <p14:sldId id="455"/>
            <p14:sldId id="460"/>
            <p14:sldId id="461"/>
            <p14:sldId id="457"/>
            <p14:sldId id="462"/>
            <p14:sldId id="463"/>
            <p14:sldId id="464"/>
            <p14:sldId id="465"/>
            <p14:sldId id="467"/>
            <p14:sldId id="473"/>
            <p14:sldId id="468"/>
            <p14:sldId id="470"/>
            <p14:sldId id="471"/>
            <p14:sldId id="472"/>
            <p14:sldId id="469"/>
            <p14:sldId id="474"/>
            <p14:sldId id="476"/>
            <p14:sldId id="475"/>
            <p14:sldId id="480"/>
            <p14:sldId id="481"/>
            <p14:sldId id="482"/>
            <p14:sldId id="483"/>
            <p14:sldId id="484"/>
            <p14:sldId id="43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85" autoAdjust="0"/>
    <p:restoredTop sz="94660"/>
  </p:normalViewPr>
  <p:slideViewPr>
    <p:cSldViewPr snapToGrid="0">
      <p:cViewPr varScale="1">
        <p:scale>
          <a:sx n="55" d="100"/>
          <a:sy n="55" d="100"/>
        </p:scale>
        <p:origin x="114" y="6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1.xml"/><Relationship Id="rId1" Type="http://schemas.microsoft.com/office/2011/relationships/chartStyle" Target="style11.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2.xml"/><Relationship Id="rId1" Type="http://schemas.microsoft.com/office/2011/relationships/chartStyle" Target="style12.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3.xml"/><Relationship Id="rId1" Type="http://schemas.microsoft.com/office/2011/relationships/chartStyle" Target="style13.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4.xml"/><Relationship Id="rId1" Type="http://schemas.microsoft.com/office/2011/relationships/chartStyle" Target="style14.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5.xml"/><Relationship Id="rId1" Type="http://schemas.microsoft.com/office/2011/relationships/chartStyle" Target="style15.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6.xml"/><Relationship Id="rId1" Type="http://schemas.microsoft.com/office/2011/relationships/chartStyle" Target="style16.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7.xml"/><Relationship Id="rId1" Type="http://schemas.microsoft.com/office/2011/relationships/chartStyle" Target="style17.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18.xml"/><Relationship Id="rId1" Type="http://schemas.microsoft.com/office/2011/relationships/chartStyle" Target="style18.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19.xml"/><Relationship Id="rId1" Type="http://schemas.microsoft.com/office/2011/relationships/chartStyle" Target="style19.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0.xml"/><Relationship Id="rId1" Type="http://schemas.microsoft.com/office/2011/relationships/chartStyle" Target="style20.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1.xml"/><Relationship Id="rId1" Type="http://schemas.microsoft.com/office/2011/relationships/chartStyle" Target="style21.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2.xml"/><Relationship Id="rId1" Type="http://schemas.microsoft.com/office/2011/relationships/chartStyle" Target="style22.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3.xml"/><Relationship Id="rId1" Type="http://schemas.microsoft.com/office/2011/relationships/chartStyle" Target="style23.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4.xml"/><Relationship Id="rId1" Type="http://schemas.microsoft.com/office/2011/relationships/chartStyle" Target="style24.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5.xml"/><Relationship Id="rId1" Type="http://schemas.microsoft.com/office/2011/relationships/chartStyle" Target="style25.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6.xml"/><Relationship Id="rId1" Type="http://schemas.microsoft.com/office/2011/relationships/chartStyle" Target="style26.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27.xml"/><Relationship Id="rId1" Type="http://schemas.microsoft.com/office/2011/relationships/chartStyle" Target="style27.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28.xml"/><Relationship Id="rId1" Type="http://schemas.microsoft.com/office/2011/relationships/chartStyle" Target="style28.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29.xml"/><Relationship Id="rId1" Type="http://schemas.microsoft.com/office/2011/relationships/chartStyle" Target="style29.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0.xml"/><Relationship Id="rId1" Type="http://schemas.microsoft.com/office/2011/relationships/chartStyle" Target="style30.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1.xml"/><Relationship Id="rId1" Type="http://schemas.microsoft.com/office/2011/relationships/chartStyle" Target="style31.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2.xml"/><Relationship Id="rId1" Type="http://schemas.microsoft.com/office/2011/relationships/chartStyle" Target="style3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7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Nu răspund</c:v>
                </c:pt>
                <c:pt idx="1">
                  <c:v>Nu știu</c:v>
                </c:pt>
                <c:pt idx="2">
                  <c:v>Direcția este greșită</c:v>
                </c:pt>
                <c:pt idx="3">
                  <c:v>Direcția este bună</c:v>
                </c:pt>
              </c:strCache>
            </c:strRef>
          </c:cat>
          <c:val>
            <c:numRef>
              <c:f>Sheet1!$B$2:$B$5</c:f>
              <c:numCache>
                <c:formatCode>General</c:formatCode>
                <c:ptCount val="4"/>
                <c:pt idx="0">
                  <c:v>0.4</c:v>
                </c:pt>
                <c:pt idx="1">
                  <c:v>4.9000000000000004</c:v>
                </c:pt>
                <c:pt idx="2">
                  <c:v>56.6</c:v>
                </c:pt>
                <c:pt idx="3">
                  <c:v>38.200000000000003</c:v>
                </c:pt>
              </c:numCache>
            </c:numRef>
          </c:val>
          <c:extLst>
            <c:ext xmlns:c16="http://schemas.microsoft.com/office/drawing/2014/chart" uri="{C3380CC4-5D6E-409C-BE32-E72D297353CC}">
              <c16:uniqueId val="{00000000-6B16-4CCC-8570-170E31039A95}"/>
            </c:ext>
          </c:extLst>
        </c:ser>
        <c:dLbls>
          <c:showLegendKey val="0"/>
          <c:showVal val="0"/>
          <c:showCatName val="0"/>
          <c:showSerName val="0"/>
          <c:showPercent val="0"/>
          <c:showBubbleSize val="0"/>
        </c:dLbls>
        <c:gapWidth val="182"/>
        <c:axId val="690944591"/>
        <c:axId val="690943631"/>
      </c:barChart>
      <c:catAx>
        <c:axId val="6909445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700" b="0" i="0" u="none" strike="noStrike" kern="1200" baseline="0">
                <a:solidFill>
                  <a:schemeClr val="tx1">
                    <a:lumMod val="65000"/>
                    <a:lumOff val="35000"/>
                  </a:schemeClr>
                </a:solidFill>
                <a:latin typeface="+mn-lt"/>
                <a:ea typeface="+mn-ea"/>
                <a:cs typeface="+mn-cs"/>
              </a:defRPr>
            </a:pPr>
            <a:endParaRPr lang="en-US"/>
          </a:p>
        </c:txPr>
        <c:crossAx val="690943631"/>
        <c:crosses val="autoZero"/>
        <c:auto val="1"/>
        <c:lblAlgn val="ctr"/>
        <c:lblOffset val="100"/>
        <c:noMultiLvlLbl val="0"/>
      </c:catAx>
      <c:valAx>
        <c:axId val="69094363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094459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4914387199506766E-2"/>
          <c:y val="4.2875985530058509E-2"/>
          <c:w val="0.89765958366426413"/>
          <c:h val="0.76321598034558213"/>
        </c:manualLayout>
      </c:layout>
      <c:lineChart>
        <c:grouping val="standard"/>
        <c:varyColors val="0"/>
        <c:ser>
          <c:idx val="0"/>
          <c:order val="0"/>
          <c:tx>
            <c:strRef>
              <c:f>Sheet1!$A$2</c:f>
              <c:strCache>
                <c:ptCount val="1"/>
                <c:pt idx="0">
                  <c:v>Directia este buna</c:v>
                </c:pt>
              </c:strCache>
            </c:strRef>
          </c:tx>
          <c:dLbls>
            <c:spPr>
              <a:noFill/>
              <a:ln w="25409">
                <a:noFill/>
              </a:ln>
            </c:spPr>
            <c:txPr>
              <a:bodyPr/>
              <a:lstStyle/>
              <a:p>
                <a:pPr>
                  <a:defRPr sz="12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Sheet1!$B$1:$AZ$1</c:f>
              <c:strCache>
                <c:ptCount val="51"/>
                <c:pt idx="0">
                  <c:v>Feb.98</c:v>
                </c:pt>
                <c:pt idx="1">
                  <c:v>Mar-98</c:v>
                </c:pt>
                <c:pt idx="2">
                  <c:v>Aug'00</c:v>
                </c:pt>
                <c:pt idx="3">
                  <c:v>Ian'01</c:v>
                </c:pt>
                <c:pt idx="4">
                  <c:v>Noi'01</c:v>
                </c:pt>
                <c:pt idx="5">
                  <c:v>Apr'02</c:v>
                </c:pt>
                <c:pt idx="6">
                  <c:v>Noi'02</c:v>
                </c:pt>
                <c:pt idx="7">
                  <c:v>Mai"03</c:v>
                </c:pt>
                <c:pt idx="8">
                  <c:v>Noi03</c:v>
                </c:pt>
                <c:pt idx="9">
                  <c:v>Mai'04</c:v>
                </c:pt>
                <c:pt idx="10">
                  <c:v>Noi'04</c:v>
                </c:pt>
                <c:pt idx="11">
                  <c:v>Feb-05</c:v>
                </c:pt>
                <c:pt idx="12">
                  <c:v>Dec-05</c:v>
                </c:pt>
                <c:pt idx="13">
                  <c:v> Apr-06</c:v>
                </c:pt>
                <c:pt idx="14">
                  <c:v>Noi-06</c:v>
                </c:pt>
                <c:pt idx="15">
                  <c:v>Mai-07</c:v>
                </c:pt>
                <c:pt idx="16">
                  <c:v>Noi-07</c:v>
                </c:pt>
                <c:pt idx="17">
                  <c:v>Apr-08</c:v>
                </c:pt>
                <c:pt idx="18">
                  <c:v>Oct-08</c:v>
                </c:pt>
                <c:pt idx="19">
                  <c:v>Mar-09</c:v>
                </c:pt>
                <c:pt idx="20">
                  <c:v>Iulie 09</c:v>
                </c:pt>
                <c:pt idx="21">
                  <c:v>Dec-09</c:v>
                </c:pt>
                <c:pt idx="22">
                  <c:v>Mai-10</c:v>
                </c:pt>
                <c:pt idx="23">
                  <c:v>Noi-10</c:v>
                </c:pt>
                <c:pt idx="24">
                  <c:v>Mai-11</c:v>
                </c:pt>
                <c:pt idx="25">
                  <c:v>Noi-11</c:v>
                </c:pt>
                <c:pt idx="26">
                  <c:v>Mai-12</c:v>
                </c:pt>
                <c:pt idx="27">
                  <c:v>Nov-12</c:v>
                </c:pt>
                <c:pt idx="28">
                  <c:v>Apr-13</c:v>
                </c:pt>
                <c:pt idx="29">
                  <c:v>Noi-13</c:v>
                </c:pt>
                <c:pt idx="30">
                  <c:v>Apr-14</c:v>
                </c:pt>
                <c:pt idx="31">
                  <c:v>Noi-14</c:v>
                </c:pt>
                <c:pt idx="32">
                  <c:v>Apr-15</c:v>
                </c:pt>
                <c:pt idx="33">
                  <c:v>Noi-15</c:v>
                </c:pt>
                <c:pt idx="34">
                  <c:v>Apr-16</c:v>
                </c:pt>
                <c:pt idx="35">
                  <c:v>Noi-16</c:v>
                </c:pt>
                <c:pt idx="36">
                  <c:v>Apr-17</c:v>
                </c:pt>
                <c:pt idx="37">
                  <c:v>Noi-17</c:v>
                </c:pt>
                <c:pt idx="38">
                  <c:v>Mai-18</c:v>
                </c:pt>
                <c:pt idx="39">
                  <c:v>Noi-18</c:v>
                </c:pt>
                <c:pt idx="40">
                  <c:v>Jan-19</c:v>
                </c:pt>
                <c:pt idx="41">
                  <c:v>Dec-19</c:v>
                </c:pt>
                <c:pt idx="42">
                  <c:v>Iun-20</c:v>
                </c:pt>
                <c:pt idx="43">
                  <c:v>Oct-20</c:v>
                </c:pt>
                <c:pt idx="44">
                  <c:v>Feb-21</c:v>
                </c:pt>
                <c:pt idx="45">
                  <c:v>Iun-21</c:v>
                </c:pt>
                <c:pt idx="46">
                  <c:v>Noi-22</c:v>
                </c:pt>
                <c:pt idx="47">
                  <c:v>Aug-23</c:v>
                </c:pt>
                <c:pt idx="48">
                  <c:v> Oct-24</c:v>
                </c:pt>
                <c:pt idx="49">
                  <c:v> Sep-25</c:v>
                </c:pt>
                <c:pt idx="50">
                  <c:v> Sep-26</c:v>
                </c:pt>
              </c:strCache>
            </c:strRef>
          </c:cat>
          <c:val>
            <c:numRef>
              <c:f>Sheet1!$B$2:$AZ$2</c:f>
              <c:numCache>
                <c:formatCode>0%</c:formatCode>
                <c:ptCount val="51"/>
                <c:pt idx="0">
                  <c:v>0.22</c:v>
                </c:pt>
                <c:pt idx="1">
                  <c:v>0.16</c:v>
                </c:pt>
                <c:pt idx="2">
                  <c:v>0.05</c:v>
                </c:pt>
                <c:pt idx="3">
                  <c:v>0.08</c:v>
                </c:pt>
                <c:pt idx="4">
                  <c:v>0.21</c:v>
                </c:pt>
                <c:pt idx="5">
                  <c:v>0.39</c:v>
                </c:pt>
                <c:pt idx="6">
                  <c:v>0.37</c:v>
                </c:pt>
                <c:pt idx="7">
                  <c:v>0.36</c:v>
                </c:pt>
                <c:pt idx="8">
                  <c:v>0.33</c:v>
                </c:pt>
                <c:pt idx="9">
                  <c:v>0.31</c:v>
                </c:pt>
                <c:pt idx="10">
                  <c:v>0.28999999999999998</c:v>
                </c:pt>
                <c:pt idx="11">
                  <c:v>0.44</c:v>
                </c:pt>
                <c:pt idx="12">
                  <c:v>0.28999999999999998</c:v>
                </c:pt>
                <c:pt idx="13">
                  <c:v>0.33</c:v>
                </c:pt>
                <c:pt idx="14">
                  <c:v>0.36</c:v>
                </c:pt>
                <c:pt idx="15">
                  <c:v>0.28000000000000003</c:v>
                </c:pt>
                <c:pt idx="16">
                  <c:v>0.32</c:v>
                </c:pt>
                <c:pt idx="17">
                  <c:v>0.26</c:v>
                </c:pt>
                <c:pt idx="18">
                  <c:v>0.28000000000000003</c:v>
                </c:pt>
                <c:pt idx="19">
                  <c:v>0.28999999999999998</c:v>
                </c:pt>
                <c:pt idx="20">
                  <c:v>0.17</c:v>
                </c:pt>
                <c:pt idx="21">
                  <c:v>0.28999999999999998</c:v>
                </c:pt>
                <c:pt idx="22">
                  <c:v>0.22</c:v>
                </c:pt>
                <c:pt idx="23">
                  <c:v>0.25</c:v>
                </c:pt>
                <c:pt idx="24">
                  <c:v>0.19</c:v>
                </c:pt>
                <c:pt idx="25">
                  <c:v>0.11</c:v>
                </c:pt>
                <c:pt idx="26">
                  <c:v>0.24</c:v>
                </c:pt>
                <c:pt idx="27">
                  <c:v>0.2</c:v>
                </c:pt>
                <c:pt idx="28">
                  <c:v>9.8299999999999998E-2</c:v>
                </c:pt>
                <c:pt idx="29">
                  <c:v>0.24299999999999999</c:v>
                </c:pt>
                <c:pt idx="30">
                  <c:v>0.26</c:v>
                </c:pt>
                <c:pt idx="31">
                  <c:v>0.34</c:v>
                </c:pt>
                <c:pt idx="32">
                  <c:v>0.16600000000000001</c:v>
                </c:pt>
                <c:pt idx="33">
                  <c:v>0.08</c:v>
                </c:pt>
                <c:pt idx="34">
                  <c:v>7.3999999999999996E-2</c:v>
                </c:pt>
                <c:pt idx="35">
                  <c:v>8.7999999999999995E-2</c:v>
                </c:pt>
                <c:pt idx="36">
                  <c:v>0.31</c:v>
                </c:pt>
                <c:pt idx="37">
                  <c:v>0.16</c:v>
                </c:pt>
                <c:pt idx="38">
                  <c:v>0.25</c:v>
                </c:pt>
                <c:pt idx="39">
                  <c:v>0.17399999999999999</c:v>
                </c:pt>
                <c:pt idx="40">
                  <c:v>0.15</c:v>
                </c:pt>
                <c:pt idx="41">
                  <c:v>0.24</c:v>
                </c:pt>
                <c:pt idx="42">
                  <c:v>0.14000000000000001</c:v>
                </c:pt>
                <c:pt idx="43">
                  <c:v>0.17</c:v>
                </c:pt>
                <c:pt idx="44">
                  <c:v>0.22</c:v>
                </c:pt>
                <c:pt idx="45">
                  <c:v>0.3</c:v>
                </c:pt>
                <c:pt idx="46">
                  <c:v>0.24</c:v>
                </c:pt>
                <c:pt idx="47">
                  <c:v>0.32</c:v>
                </c:pt>
                <c:pt idx="48">
                  <c:v>0.39</c:v>
                </c:pt>
                <c:pt idx="49">
                  <c:v>0.43</c:v>
                </c:pt>
                <c:pt idx="50">
                  <c:v>0.38200000000000001</c:v>
                </c:pt>
              </c:numCache>
            </c:numRef>
          </c:val>
          <c:smooth val="0"/>
          <c:extLst>
            <c:ext xmlns:c16="http://schemas.microsoft.com/office/drawing/2014/chart" uri="{C3380CC4-5D6E-409C-BE32-E72D297353CC}">
              <c16:uniqueId val="{00000000-14CC-4815-AF32-597FDE311B8A}"/>
            </c:ext>
          </c:extLst>
        </c:ser>
        <c:ser>
          <c:idx val="1"/>
          <c:order val="1"/>
          <c:tx>
            <c:strRef>
              <c:f>Sheet1!$A$3</c:f>
              <c:strCache>
                <c:ptCount val="1"/>
                <c:pt idx="0">
                  <c:v>Directia este  gresita</c:v>
                </c:pt>
              </c:strCache>
            </c:strRef>
          </c:tx>
          <c:dLbls>
            <c:spPr>
              <a:noFill/>
              <a:ln w="25409">
                <a:noFill/>
              </a:ln>
            </c:spPr>
            <c:txPr>
              <a:bodyPr/>
              <a:lstStyle/>
              <a:p>
                <a:pPr>
                  <a:defRPr sz="12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Sheet1!$B$1:$AZ$1</c:f>
              <c:strCache>
                <c:ptCount val="51"/>
                <c:pt idx="0">
                  <c:v>Feb.98</c:v>
                </c:pt>
                <c:pt idx="1">
                  <c:v>Mar-98</c:v>
                </c:pt>
                <c:pt idx="2">
                  <c:v>Aug'00</c:v>
                </c:pt>
                <c:pt idx="3">
                  <c:v>Ian'01</c:v>
                </c:pt>
                <c:pt idx="4">
                  <c:v>Noi'01</c:v>
                </c:pt>
                <c:pt idx="5">
                  <c:v>Apr'02</c:v>
                </c:pt>
                <c:pt idx="6">
                  <c:v>Noi'02</c:v>
                </c:pt>
                <c:pt idx="7">
                  <c:v>Mai"03</c:v>
                </c:pt>
                <c:pt idx="8">
                  <c:v>Noi03</c:v>
                </c:pt>
                <c:pt idx="9">
                  <c:v>Mai'04</c:v>
                </c:pt>
                <c:pt idx="10">
                  <c:v>Noi'04</c:v>
                </c:pt>
                <c:pt idx="11">
                  <c:v>Feb-05</c:v>
                </c:pt>
                <c:pt idx="12">
                  <c:v>Dec-05</c:v>
                </c:pt>
                <c:pt idx="13">
                  <c:v> Apr-06</c:v>
                </c:pt>
                <c:pt idx="14">
                  <c:v>Noi-06</c:v>
                </c:pt>
                <c:pt idx="15">
                  <c:v>Mai-07</c:v>
                </c:pt>
                <c:pt idx="16">
                  <c:v>Noi-07</c:v>
                </c:pt>
                <c:pt idx="17">
                  <c:v>Apr-08</c:v>
                </c:pt>
                <c:pt idx="18">
                  <c:v>Oct-08</c:v>
                </c:pt>
                <c:pt idx="19">
                  <c:v>Mar-09</c:v>
                </c:pt>
                <c:pt idx="20">
                  <c:v>Iulie 09</c:v>
                </c:pt>
                <c:pt idx="21">
                  <c:v>Dec-09</c:v>
                </c:pt>
                <c:pt idx="22">
                  <c:v>Mai-10</c:v>
                </c:pt>
                <c:pt idx="23">
                  <c:v>Noi-10</c:v>
                </c:pt>
                <c:pt idx="24">
                  <c:v>Mai-11</c:v>
                </c:pt>
                <c:pt idx="25">
                  <c:v>Noi-11</c:v>
                </c:pt>
                <c:pt idx="26">
                  <c:v>Mai-12</c:v>
                </c:pt>
                <c:pt idx="27">
                  <c:v>Nov-12</c:v>
                </c:pt>
                <c:pt idx="28">
                  <c:v>Apr-13</c:v>
                </c:pt>
                <c:pt idx="29">
                  <c:v>Noi-13</c:v>
                </c:pt>
                <c:pt idx="30">
                  <c:v>Apr-14</c:v>
                </c:pt>
                <c:pt idx="31">
                  <c:v>Noi-14</c:v>
                </c:pt>
                <c:pt idx="32">
                  <c:v>Apr-15</c:v>
                </c:pt>
                <c:pt idx="33">
                  <c:v>Noi-15</c:v>
                </c:pt>
                <c:pt idx="34">
                  <c:v>Apr-16</c:v>
                </c:pt>
                <c:pt idx="35">
                  <c:v>Noi-16</c:v>
                </c:pt>
                <c:pt idx="36">
                  <c:v>Apr-17</c:v>
                </c:pt>
                <c:pt idx="37">
                  <c:v>Noi-17</c:v>
                </c:pt>
                <c:pt idx="38">
                  <c:v>Mai-18</c:v>
                </c:pt>
                <c:pt idx="39">
                  <c:v>Noi-18</c:v>
                </c:pt>
                <c:pt idx="40">
                  <c:v>Jan-19</c:v>
                </c:pt>
                <c:pt idx="41">
                  <c:v>Dec-19</c:v>
                </c:pt>
                <c:pt idx="42">
                  <c:v>Iun-20</c:v>
                </c:pt>
                <c:pt idx="43">
                  <c:v>Oct-20</c:v>
                </c:pt>
                <c:pt idx="44">
                  <c:v>Feb-21</c:v>
                </c:pt>
                <c:pt idx="45">
                  <c:v>Iun-21</c:v>
                </c:pt>
                <c:pt idx="46">
                  <c:v>Noi-22</c:v>
                </c:pt>
                <c:pt idx="47">
                  <c:v>Aug-23</c:v>
                </c:pt>
                <c:pt idx="48">
                  <c:v> Oct-24</c:v>
                </c:pt>
                <c:pt idx="49">
                  <c:v> Sep-25</c:v>
                </c:pt>
                <c:pt idx="50">
                  <c:v> Sep-26</c:v>
                </c:pt>
              </c:strCache>
            </c:strRef>
          </c:cat>
          <c:val>
            <c:numRef>
              <c:f>Sheet1!$B$3:$AZ$3</c:f>
              <c:numCache>
                <c:formatCode>0%</c:formatCode>
                <c:ptCount val="51"/>
                <c:pt idx="0">
                  <c:v>0.52</c:v>
                </c:pt>
                <c:pt idx="1">
                  <c:v>0.66</c:v>
                </c:pt>
                <c:pt idx="2">
                  <c:v>0.82</c:v>
                </c:pt>
                <c:pt idx="3">
                  <c:v>0.79</c:v>
                </c:pt>
                <c:pt idx="4">
                  <c:v>0.48</c:v>
                </c:pt>
                <c:pt idx="5">
                  <c:v>0.53</c:v>
                </c:pt>
                <c:pt idx="6">
                  <c:v>0.46</c:v>
                </c:pt>
                <c:pt idx="7">
                  <c:v>0.53</c:v>
                </c:pt>
                <c:pt idx="8">
                  <c:v>0.55000000000000004</c:v>
                </c:pt>
                <c:pt idx="9">
                  <c:v>0.49</c:v>
                </c:pt>
                <c:pt idx="10">
                  <c:v>0.56000000000000005</c:v>
                </c:pt>
                <c:pt idx="11">
                  <c:v>0.41</c:v>
                </c:pt>
                <c:pt idx="12">
                  <c:v>0.56000000000000005</c:v>
                </c:pt>
                <c:pt idx="13">
                  <c:v>0.52</c:v>
                </c:pt>
                <c:pt idx="14">
                  <c:v>0.53</c:v>
                </c:pt>
                <c:pt idx="15">
                  <c:v>0.59</c:v>
                </c:pt>
                <c:pt idx="16">
                  <c:v>0.56000000000000005</c:v>
                </c:pt>
                <c:pt idx="17">
                  <c:v>0.6</c:v>
                </c:pt>
                <c:pt idx="18">
                  <c:v>0.51</c:v>
                </c:pt>
                <c:pt idx="19">
                  <c:v>0.58799999999999997</c:v>
                </c:pt>
                <c:pt idx="20">
                  <c:v>0.67</c:v>
                </c:pt>
                <c:pt idx="21">
                  <c:v>0.55000000000000004</c:v>
                </c:pt>
                <c:pt idx="22">
                  <c:v>0.64</c:v>
                </c:pt>
                <c:pt idx="23">
                  <c:v>0.6</c:v>
                </c:pt>
                <c:pt idx="24">
                  <c:v>0.65</c:v>
                </c:pt>
                <c:pt idx="25">
                  <c:v>0.83</c:v>
                </c:pt>
                <c:pt idx="26">
                  <c:v>0.69</c:v>
                </c:pt>
                <c:pt idx="27">
                  <c:v>0.72</c:v>
                </c:pt>
                <c:pt idx="28">
                  <c:v>0.8387</c:v>
                </c:pt>
                <c:pt idx="29">
                  <c:v>0.69399999999999995</c:v>
                </c:pt>
                <c:pt idx="30">
                  <c:v>0.68</c:v>
                </c:pt>
                <c:pt idx="31">
                  <c:v>0.61</c:v>
                </c:pt>
                <c:pt idx="32">
                  <c:v>0.754</c:v>
                </c:pt>
                <c:pt idx="33">
                  <c:v>0.88</c:v>
                </c:pt>
                <c:pt idx="34">
                  <c:v>0.85899999999999999</c:v>
                </c:pt>
                <c:pt idx="35">
                  <c:v>0.84</c:v>
                </c:pt>
                <c:pt idx="36">
                  <c:v>0.64</c:v>
                </c:pt>
                <c:pt idx="37">
                  <c:v>0.77</c:v>
                </c:pt>
                <c:pt idx="38">
                  <c:v>0.71</c:v>
                </c:pt>
                <c:pt idx="39">
                  <c:v>0.72699999999999998</c:v>
                </c:pt>
                <c:pt idx="40">
                  <c:v>0.74</c:v>
                </c:pt>
                <c:pt idx="41">
                  <c:v>0.66</c:v>
                </c:pt>
                <c:pt idx="42">
                  <c:v>0.73</c:v>
                </c:pt>
                <c:pt idx="43">
                  <c:v>0.75</c:v>
                </c:pt>
                <c:pt idx="44">
                  <c:v>0.64</c:v>
                </c:pt>
                <c:pt idx="45">
                  <c:v>0.64</c:v>
                </c:pt>
                <c:pt idx="46">
                  <c:v>0.66</c:v>
                </c:pt>
                <c:pt idx="47">
                  <c:v>0.57799999999999996</c:v>
                </c:pt>
                <c:pt idx="48">
                  <c:v>0.47</c:v>
                </c:pt>
                <c:pt idx="49">
                  <c:v>0.45</c:v>
                </c:pt>
                <c:pt idx="50">
                  <c:v>0.56599999999999995</c:v>
                </c:pt>
              </c:numCache>
            </c:numRef>
          </c:val>
          <c:smooth val="0"/>
          <c:extLst>
            <c:ext xmlns:c16="http://schemas.microsoft.com/office/drawing/2014/chart" uri="{C3380CC4-5D6E-409C-BE32-E72D297353CC}">
              <c16:uniqueId val="{00000001-14CC-4815-AF32-597FDE311B8A}"/>
            </c:ext>
          </c:extLst>
        </c:ser>
        <c:dLbls>
          <c:showLegendKey val="0"/>
          <c:showVal val="0"/>
          <c:showCatName val="0"/>
          <c:showSerName val="0"/>
          <c:showPercent val="0"/>
          <c:showBubbleSize val="0"/>
        </c:dLbls>
        <c:marker val="1"/>
        <c:smooth val="0"/>
        <c:axId val="127751680"/>
        <c:axId val="127753216"/>
      </c:lineChart>
      <c:catAx>
        <c:axId val="127751680"/>
        <c:scaling>
          <c:orientation val="minMax"/>
        </c:scaling>
        <c:delete val="0"/>
        <c:axPos val="b"/>
        <c:numFmt formatCode="General" sourceLinked="1"/>
        <c:majorTickMark val="out"/>
        <c:minorTickMark val="none"/>
        <c:tickLblPos val="nextTo"/>
        <c:txPr>
          <a:bodyPr rot="-5400000" vert="horz"/>
          <a:lstStyle/>
          <a:p>
            <a:pPr>
              <a:defRPr sz="1200" b="0" i="0" u="none" strike="noStrike" baseline="0">
                <a:solidFill>
                  <a:srgbClr val="000000"/>
                </a:solidFill>
                <a:latin typeface="Arial"/>
                <a:ea typeface="Arial"/>
                <a:cs typeface="Arial"/>
              </a:defRPr>
            </a:pPr>
            <a:endParaRPr lang="en-US"/>
          </a:p>
        </c:txPr>
        <c:crossAx val="127753216"/>
        <c:crosses val="autoZero"/>
        <c:auto val="1"/>
        <c:lblAlgn val="ctr"/>
        <c:lblOffset val="100"/>
        <c:noMultiLvlLbl val="0"/>
      </c:catAx>
      <c:valAx>
        <c:axId val="127753216"/>
        <c:scaling>
          <c:orientation val="minMax"/>
        </c:scaling>
        <c:delete val="0"/>
        <c:axPos val="l"/>
        <c:majorGridlines>
          <c:spPr>
            <a:ln>
              <a:solidFill>
                <a:schemeClr val="accent1">
                  <a:alpha val="28000"/>
                </a:schemeClr>
              </a:solidFill>
            </a:ln>
          </c:spPr>
        </c:majorGridlines>
        <c:numFmt formatCode="0%" sourceLinked="1"/>
        <c:majorTickMark val="out"/>
        <c:minorTickMark val="none"/>
        <c:tickLblPos val="nextTo"/>
        <c:crossAx val="127751680"/>
        <c:crosses val="autoZero"/>
        <c:crossBetween val="between"/>
      </c:valAx>
      <c:spPr>
        <a:noFill/>
        <a:ln w="25409">
          <a:noFill/>
        </a:ln>
      </c:spPr>
    </c:plotArea>
    <c:legend>
      <c:legendPos val="r"/>
      <c:layout>
        <c:manualLayout>
          <c:xMode val="edge"/>
          <c:yMode val="edge"/>
          <c:x val="0.17626321974148204"/>
          <c:y val="0.91422594142259705"/>
          <c:w val="0.80225372102781789"/>
          <c:h val="8.5773957842982224E-2"/>
        </c:manualLayout>
      </c:layout>
      <c:overlay val="0"/>
    </c:legend>
    <c:plotVisOnly val="1"/>
    <c:dispBlanksAs val="gap"/>
    <c:showDLblsOverMax val="0"/>
  </c:chart>
  <c:spPr>
    <a:noFill/>
    <a:ln>
      <a:noFill/>
    </a:ln>
  </c:spPr>
  <c:txPr>
    <a:bodyPr/>
    <a:lstStyle/>
    <a:p>
      <a:pPr>
        <a:defRPr sz="1801"/>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Sales</c:v>
                </c:pt>
              </c:strCache>
            </c:strRef>
          </c:tx>
          <c:spPr>
            <a:solidFill>
              <a:schemeClr val="accent1"/>
            </a:solidFill>
            <a:ln w="19050">
              <a:solidFill>
                <a:schemeClr val="lt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7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Nu răspund</c:v>
                </c:pt>
                <c:pt idx="1">
                  <c:v>Nu știu</c:v>
                </c:pt>
                <c:pt idx="2">
                  <c:v>Direcția este greșită</c:v>
                </c:pt>
                <c:pt idx="3">
                  <c:v>Direcția este corectă</c:v>
                </c:pt>
              </c:strCache>
            </c:strRef>
          </c:cat>
          <c:val>
            <c:numRef>
              <c:f>Sheet1!$B$2:$B$5</c:f>
              <c:numCache>
                <c:formatCode>0.00%</c:formatCode>
                <c:ptCount val="4"/>
                <c:pt idx="0">
                  <c:v>6.0000000000000001E-3</c:v>
                </c:pt>
                <c:pt idx="1">
                  <c:v>0.10299999999999999</c:v>
                </c:pt>
                <c:pt idx="2">
                  <c:v>0.66500000000000004</c:v>
                </c:pt>
                <c:pt idx="3">
                  <c:v>0.22600000000000001</c:v>
                </c:pt>
              </c:numCache>
            </c:numRef>
          </c:val>
          <c:extLst>
            <c:ext xmlns:c16="http://schemas.microsoft.com/office/drawing/2014/chart" uri="{C3380CC4-5D6E-409C-BE32-E72D297353CC}">
              <c16:uniqueId val="{00000000-287B-414A-8A72-B9112C53E14D}"/>
            </c:ext>
          </c:extLst>
        </c:ser>
        <c:dLbls>
          <c:showLegendKey val="0"/>
          <c:showVal val="0"/>
          <c:showCatName val="0"/>
          <c:showSerName val="0"/>
          <c:showPercent val="0"/>
          <c:showBubbleSize val="0"/>
        </c:dLbls>
        <c:gapWidth val="100"/>
        <c:axId val="693545487"/>
        <c:axId val="693544047"/>
      </c:barChart>
      <c:valAx>
        <c:axId val="693544047"/>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93545487"/>
        <c:crosses val="autoZero"/>
        <c:crossBetween val="between"/>
      </c:valAx>
      <c:catAx>
        <c:axId val="693545487"/>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700" b="0" i="0" u="none" strike="noStrike" kern="1200" baseline="0">
                <a:solidFill>
                  <a:schemeClr val="tx1">
                    <a:lumMod val="65000"/>
                    <a:lumOff val="35000"/>
                  </a:schemeClr>
                </a:solidFill>
                <a:latin typeface="+mn-lt"/>
                <a:ea typeface="+mn-ea"/>
                <a:cs typeface="+mn-cs"/>
              </a:defRPr>
            </a:pPr>
            <a:endParaRPr lang="en-US"/>
          </a:p>
        </c:txPr>
        <c:crossAx val="693544047"/>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0971663416681101E-2"/>
          <c:y val="4.2875985530058502E-2"/>
          <c:w val="0.89452509071162301"/>
          <c:h val="0.76321598034558202"/>
        </c:manualLayout>
      </c:layout>
      <c:lineChart>
        <c:grouping val="standard"/>
        <c:varyColors val="0"/>
        <c:ser>
          <c:idx val="0"/>
          <c:order val="0"/>
          <c:tx>
            <c:strRef>
              <c:f>Sheet1!$A$2</c:f>
              <c:strCache>
                <c:ptCount val="1"/>
                <c:pt idx="0">
                  <c:v>Directia este buna</c:v>
                </c:pt>
              </c:strCache>
            </c:strRef>
          </c:tx>
          <c:dLbls>
            <c:spPr>
              <a:noFill/>
              <a:ln w="25409">
                <a:noFill/>
              </a:ln>
            </c:spPr>
            <c:txPr>
              <a:bodyPr/>
              <a:lstStyle/>
              <a:p>
                <a:pPr>
                  <a:defRPr sz="12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Sheet1!$B$1:$Y$1</c:f>
              <c:strCache>
                <c:ptCount val="24"/>
                <c:pt idx="0">
                  <c:v>Noi -12</c:v>
                </c:pt>
                <c:pt idx="1">
                  <c:v>Apr-13</c:v>
                </c:pt>
                <c:pt idx="2">
                  <c:v>Noi-13</c:v>
                </c:pt>
                <c:pt idx="3">
                  <c:v>Apr-14</c:v>
                </c:pt>
                <c:pt idx="4">
                  <c:v>Nov-14</c:v>
                </c:pt>
                <c:pt idx="5">
                  <c:v>Apr-15</c:v>
                </c:pt>
                <c:pt idx="6">
                  <c:v>Noi-15</c:v>
                </c:pt>
                <c:pt idx="7">
                  <c:v>Apr-16</c:v>
                </c:pt>
                <c:pt idx="8">
                  <c:v>Noi-16</c:v>
                </c:pt>
                <c:pt idx="9">
                  <c:v>Apr-17</c:v>
                </c:pt>
                <c:pt idx="10">
                  <c:v>Noi-17</c:v>
                </c:pt>
                <c:pt idx="11">
                  <c:v>Mai-18</c:v>
                </c:pt>
                <c:pt idx="12">
                  <c:v>Noi-18 </c:v>
                </c:pt>
                <c:pt idx="13">
                  <c:v>Ian-19</c:v>
                </c:pt>
                <c:pt idx="14">
                  <c:v>Dec_19</c:v>
                </c:pt>
                <c:pt idx="15">
                  <c:v>Iun-20</c:v>
                </c:pt>
                <c:pt idx="16">
                  <c:v>Oct-20</c:v>
                </c:pt>
                <c:pt idx="17">
                  <c:v>Feb-21</c:v>
                </c:pt>
                <c:pt idx="18">
                  <c:v>Iun-21</c:v>
                </c:pt>
                <c:pt idx="19">
                  <c:v>Noi-22</c:v>
                </c:pt>
                <c:pt idx="20">
                  <c:v>Aug-23</c:v>
                </c:pt>
                <c:pt idx="21">
                  <c:v> Oct-24</c:v>
                </c:pt>
                <c:pt idx="22">
                  <c:v>25-Sep</c:v>
                </c:pt>
                <c:pt idx="23">
                  <c:v>26-Sep</c:v>
                </c:pt>
              </c:strCache>
            </c:strRef>
          </c:cat>
          <c:val>
            <c:numRef>
              <c:f>Sheet1!$B$2:$Y$2</c:f>
              <c:numCache>
                <c:formatCode>0%</c:formatCode>
                <c:ptCount val="24"/>
                <c:pt idx="0">
                  <c:v>0.33800000000000002</c:v>
                </c:pt>
                <c:pt idx="1">
                  <c:v>0.23799999999999999</c:v>
                </c:pt>
                <c:pt idx="2">
                  <c:v>0.33900000000000002</c:v>
                </c:pt>
                <c:pt idx="3">
                  <c:v>0.28999999999999998</c:v>
                </c:pt>
                <c:pt idx="4">
                  <c:v>0.38</c:v>
                </c:pt>
                <c:pt idx="5">
                  <c:v>0.26400000000000001</c:v>
                </c:pt>
                <c:pt idx="6">
                  <c:v>0.2</c:v>
                </c:pt>
                <c:pt idx="7">
                  <c:v>0.182</c:v>
                </c:pt>
                <c:pt idx="8">
                  <c:v>0.19</c:v>
                </c:pt>
                <c:pt idx="9">
                  <c:v>0.38</c:v>
                </c:pt>
                <c:pt idx="10">
                  <c:v>0.23</c:v>
                </c:pt>
                <c:pt idx="11">
                  <c:v>0.39</c:v>
                </c:pt>
                <c:pt idx="12">
                  <c:v>0.25</c:v>
                </c:pt>
                <c:pt idx="13">
                  <c:v>0.3</c:v>
                </c:pt>
                <c:pt idx="14">
                  <c:v>0.35</c:v>
                </c:pt>
                <c:pt idx="15">
                  <c:v>0.24</c:v>
                </c:pt>
                <c:pt idx="16">
                  <c:v>0.26</c:v>
                </c:pt>
                <c:pt idx="17">
                  <c:v>0.245</c:v>
                </c:pt>
                <c:pt idx="18">
                  <c:v>0.37800000000000006</c:v>
                </c:pt>
                <c:pt idx="19">
                  <c:v>0.187</c:v>
                </c:pt>
                <c:pt idx="20">
                  <c:v>0.24399999999999999</c:v>
                </c:pt>
                <c:pt idx="21">
                  <c:v>0.21</c:v>
                </c:pt>
                <c:pt idx="22">
                  <c:v>0.23100000000000001</c:v>
                </c:pt>
                <c:pt idx="23">
                  <c:v>0.22600000000000001</c:v>
                </c:pt>
              </c:numCache>
            </c:numRef>
          </c:val>
          <c:smooth val="0"/>
          <c:extLst>
            <c:ext xmlns:c16="http://schemas.microsoft.com/office/drawing/2014/chart" uri="{C3380CC4-5D6E-409C-BE32-E72D297353CC}">
              <c16:uniqueId val="{00000000-92FE-3B48-976D-0D7AEE8B0A56}"/>
            </c:ext>
          </c:extLst>
        </c:ser>
        <c:ser>
          <c:idx val="1"/>
          <c:order val="1"/>
          <c:tx>
            <c:strRef>
              <c:f>Sheet1!$A$3</c:f>
              <c:strCache>
                <c:ptCount val="1"/>
                <c:pt idx="0">
                  <c:v>Directia este  gresita</c:v>
                </c:pt>
              </c:strCache>
            </c:strRef>
          </c:tx>
          <c:dLbls>
            <c:spPr>
              <a:noFill/>
              <a:ln w="25409">
                <a:noFill/>
              </a:ln>
            </c:spPr>
            <c:txPr>
              <a:bodyPr/>
              <a:lstStyle/>
              <a:p>
                <a:pPr>
                  <a:defRPr sz="1200" baseline="0"/>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Sheet1!$B$1:$Y$1</c:f>
              <c:strCache>
                <c:ptCount val="24"/>
                <c:pt idx="0">
                  <c:v>Noi -12</c:v>
                </c:pt>
                <c:pt idx="1">
                  <c:v>Apr-13</c:v>
                </c:pt>
                <c:pt idx="2">
                  <c:v>Noi-13</c:v>
                </c:pt>
                <c:pt idx="3">
                  <c:v>Apr-14</c:v>
                </c:pt>
                <c:pt idx="4">
                  <c:v>Nov-14</c:v>
                </c:pt>
                <c:pt idx="5">
                  <c:v>Apr-15</c:v>
                </c:pt>
                <c:pt idx="6">
                  <c:v>Noi-15</c:v>
                </c:pt>
                <c:pt idx="7">
                  <c:v>Apr-16</c:v>
                </c:pt>
                <c:pt idx="8">
                  <c:v>Noi-16</c:v>
                </c:pt>
                <c:pt idx="9">
                  <c:v>Apr-17</c:v>
                </c:pt>
                <c:pt idx="10">
                  <c:v>Noi-17</c:v>
                </c:pt>
                <c:pt idx="11">
                  <c:v>Mai-18</c:v>
                </c:pt>
                <c:pt idx="12">
                  <c:v>Noi-18 </c:v>
                </c:pt>
                <c:pt idx="13">
                  <c:v>Ian-19</c:v>
                </c:pt>
                <c:pt idx="14">
                  <c:v>Dec_19</c:v>
                </c:pt>
                <c:pt idx="15">
                  <c:v>Iun-20</c:v>
                </c:pt>
                <c:pt idx="16">
                  <c:v>Oct-20</c:v>
                </c:pt>
                <c:pt idx="17">
                  <c:v>Feb-21</c:v>
                </c:pt>
                <c:pt idx="18">
                  <c:v>Iun-21</c:v>
                </c:pt>
                <c:pt idx="19">
                  <c:v>Noi-22</c:v>
                </c:pt>
                <c:pt idx="20">
                  <c:v>Aug-23</c:v>
                </c:pt>
                <c:pt idx="21">
                  <c:v> Oct-24</c:v>
                </c:pt>
                <c:pt idx="22">
                  <c:v>25-Sep</c:v>
                </c:pt>
                <c:pt idx="23">
                  <c:v>26-Sep</c:v>
                </c:pt>
              </c:strCache>
            </c:strRef>
          </c:cat>
          <c:val>
            <c:numRef>
              <c:f>Sheet1!$B$3:$Y$3</c:f>
              <c:numCache>
                <c:formatCode>0%</c:formatCode>
                <c:ptCount val="24"/>
                <c:pt idx="0">
                  <c:v>0.49099999999999999</c:v>
                </c:pt>
                <c:pt idx="1">
                  <c:v>0.57499999999999996</c:v>
                </c:pt>
                <c:pt idx="2">
                  <c:v>0.49199999999999999</c:v>
                </c:pt>
                <c:pt idx="3">
                  <c:v>0.6</c:v>
                </c:pt>
                <c:pt idx="4">
                  <c:v>0.51</c:v>
                </c:pt>
                <c:pt idx="5">
                  <c:v>0.54600000000000004</c:v>
                </c:pt>
                <c:pt idx="6">
                  <c:v>0.65</c:v>
                </c:pt>
                <c:pt idx="7">
                  <c:v>0.66400000000000003</c:v>
                </c:pt>
                <c:pt idx="8">
                  <c:v>0.628</c:v>
                </c:pt>
                <c:pt idx="9">
                  <c:v>0.52</c:v>
                </c:pt>
                <c:pt idx="10">
                  <c:v>0.57999999999999996</c:v>
                </c:pt>
                <c:pt idx="11">
                  <c:v>0.51</c:v>
                </c:pt>
                <c:pt idx="12">
                  <c:v>0.57999999999999996</c:v>
                </c:pt>
                <c:pt idx="13">
                  <c:v>0.54</c:v>
                </c:pt>
                <c:pt idx="14">
                  <c:v>0.45</c:v>
                </c:pt>
                <c:pt idx="15">
                  <c:v>0.53</c:v>
                </c:pt>
                <c:pt idx="16">
                  <c:v>0.54</c:v>
                </c:pt>
                <c:pt idx="17">
                  <c:v>0.56200000000000006</c:v>
                </c:pt>
                <c:pt idx="18">
                  <c:v>0.50600000000000001</c:v>
                </c:pt>
                <c:pt idx="19">
                  <c:v>0.63600000000000001</c:v>
                </c:pt>
                <c:pt idx="20">
                  <c:v>0.60399999999999998</c:v>
                </c:pt>
                <c:pt idx="21">
                  <c:v>0.66500000000000004</c:v>
                </c:pt>
                <c:pt idx="22">
                  <c:v>0.57999999999999996</c:v>
                </c:pt>
                <c:pt idx="23">
                  <c:v>0.66500000000000004</c:v>
                </c:pt>
              </c:numCache>
            </c:numRef>
          </c:val>
          <c:smooth val="0"/>
          <c:extLst>
            <c:ext xmlns:c16="http://schemas.microsoft.com/office/drawing/2014/chart" uri="{C3380CC4-5D6E-409C-BE32-E72D297353CC}">
              <c16:uniqueId val="{00000001-92FE-3B48-976D-0D7AEE8B0A56}"/>
            </c:ext>
          </c:extLst>
        </c:ser>
        <c:dLbls>
          <c:showLegendKey val="0"/>
          <c:showVal val="0"/>
          <c:showCatName val="0"/>
          <c:showSerName val="0"/>
          <c:showPercent val="0"/>
          <c:showBubbleSize val="0"/>
        </c:dLbls>
        <c:marker val="1"/>
        <c:smooth val="0"/>
        <c:axId val="2061699304"/>
        <c:axId val="2061680680"/>
      </c:lineChart>
      <c:catAx>
        <c:axId val="2061699304"/>
        <c:scaling>
          <c:orientation val="minMax"/>
        </c:scaling>
        <c:delete val="0"/>
        <c:axPos val="b"/>
        <c:numFmt formatCode="General" sourceLinked="1"/>
        <c:majorTickMark val="out"/>
        <c:minorTickMark val="none"/>
        <c:tickLblPos val="nextTo"/>
        <c:txPr>
          <a:bodyPr rot="-5400000" vert="horz"/>
          <a:lstStyle/>
          <a:p>
            <a:pPr>
              <a:defRPr sz="1200" b="0" i="0" u="none" strike="noStrike" baseline="0">
                <a:solidFill>
                  <a:srgbClr val="000000"/>
                </a:solidFill>
                <a:latin typeface="Arial"/>
                <a:ea typeface="Arial"/>
                <a:cs typeface="Arial"/>
              </a:defRPr>
            </a:pPr>
            <a:endParaRPr lang="en-US"/>
          </a:p>
        </c:txPr>
        <c:crossAx val="2061680680"/>
        <c:crosses val="autoZero"/>
        <c:auto val="1"/>
        <c:lblAlgn val="ctr"/>
        <c:lblOffset val="100"/>
        <c:noMultiLvlLbl val="0"/>
      </c:catAx>
      <c:valAx>
        <c:axId val="2061680680"/>
        <c:scaling>
          <c:orientation val="minMax"/>
        </c:scaling>
        <c:delete val="0"/>
        <c:axPos val="l"/>
        <c:majorGridlines>
          <c:spPr>
            <a:ln>
              <a:solidFill>
                <a:schemeClr val="accent1">
                  <a:alpha val="42000"/>
                </a:schemeClr>
              </a:solidFill>
            </a:ln>
          </c:spPr>
        </c:majorGridlines>
        <c:numFmt formatCode="0%" sourceLinked="1"/>
        <c:majorTickMark val="out"/>
        <c:minorTickMark val="none"/>
        <c:tickLblPos val="nextTo"/>
        <c:crossAx val="2061699304"/>
        <c:crosses val="autoZero"/>
        <c:crossBetween val="between"/>
      </c:valAx>
      <c:spPr>
        <a:noFill/>
        <a:ln w="25400">
          <a:noFill/>
        </a:ln>
      </c:spPr>
    </c:plotArea>
    <c:legend>
      <c:legendPos val="r"/>
      <c:layout>
        <c:manualLayout>
          <c:xMode val="edge"/>
          <c:yMode val="edge"/>
          <c:x val="0.17626321974148201"/>
          <c:y val="0.91422594142259705"/>
          <c:w val="0.789255547602004"/>
          <c:h val="8.5773957842982196E-2"/>
        </c:manualLayout>
      </c:layout>
      <c:overlay val="0"/>
    </c:legend>
    <c:plotVisOnly val="1"/>
    <c:dispBlanksAs val="gap"/>
    <c:showDLblsOverMax val="0"/>
  </c:chart>
  <c:spPr>
    <a:noFill/>
    <a:ln>
      <a:noFill/>
    </a:ln>
  </c:spPr>
  <c:txPr>
    <a:bodyPr/>
    <a:lstStyle/>
    <a:p>
      <a:pPr>
        <a:defRPr sz="1801"/>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Nu ne ajung nici pentru strictul necesar</c:v>
                </c:pt>
                <c:pt idx="1">
                  <c:v>Ne ajung numai pentru strictul necesar</c:v>
                </c:pt>
                <c:pt idx="2">
                  <c:v>Ne ajung pentru un trai decent, dar nu ne permitem cumpărarea unor bunuri mai scumpe</c:v>
                </c:pt>
                <c:pt idx="3">
                  <c:v>Reușim să cumpărăm și unele bunuri mai scumpe, dar cu restrângeri în alte domenii</c:v>
                </c:pt>
                <c:pt idx="4">
                  <c:v>Reușim să avem tot ce ne trebuie, fără să ne limităm la ceva</c:v>
                </c:pt>
                <c:pt idx="5">
                  <c:v>Nu știu</c:v>
                </c:pt>
                <c:pt idx="6">
                  <c:v>Nu răspunde</c:v>
                </c:pt>
              </c:strCache>
            </c:strRef>
          </c:cat>
          <c:val>
            <c:numRef>
              <c:f>Sheet1!$B$2:$B$8</c:f>
              <c:numCache>
                <c:formatCode>General</c:formatCode>
                <c:ptCount val="7"/>
                <c:pt idx="0">
                  <c:v>23.3</c:v>
                </c:pt>
                <c:pt idx="1">
                  <c:v>39.799999999999997</c:v>
                </c:pt>
                <c:pt idx="2">
                  <c:v>24.1</c:v>
                </c:pt>
                <c:pt idx="3">
                  <c:v>8.4</c:v>
                </c:pt>
                <c:pt idx="4">
                  <c:v>3.3</c:v>
                </c:pt>
                <c:pt idx="5">
                  <c:v>0.3</c:v>
                </c:pt>
                <c:pt idx="6">
                  <c:v>0.8</c:v>
                </c:pt>
              </c:numCache>
            </c:numRef>
          </c:val>
          <c:extLst>
            <c:ext xmlns:c16="http://schemas.microsoft.com/office/drawing/2014/chart" uri="{C3380CC4-5D6E-409C-BE32-E72D297353CC}">
              <c16:uniqueId val="{00000000-3FE4-41BD-ABDC-CDFA398F5C16}"/>
            </c:ext>
          </c:extLst>
        </c:ser>
        <c:dLbls>
          <c:showLegendKey val="0"/>
          <c:showVal val="0"/>
          <c:showCatName val="0"/>
          <c:showSerName val="0"/>
          <c:showPercent val="0"/>
          <c:showBubbleSize val="0"/>
        </c:dLbls>
        <c:gapWidth val="219"/>
        <c:overlap val="-27"/>
        <c:axId val="1689462607"/>
        <c:axId val="1823788751"/>
      </c:barChart>
      <c:catAx>
        <c:axId val="16894626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788751"/>
        <c:crosses val="autoZero"/>
        <c:auto val="1"/>
        <c:lblAlgn val="ctr"/>
        <c:lblOffset val="100"/>
        <c:noMultiLvlLbl val="0"/>
      </c:catAx>
      <c:valAx>
        <c:axId val="182378875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946260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871580864473118"/>
          <c:y val="9.6642270834637282E-3"/>
          <c:w val="0.49714072697099848"/>
          <c:h val="0.85729056545050231"/>
        </c:manualLayout>
      </c:layout>
      <c:barChart>
        <c:barDir val="bar"/>
        <c:grouping val="stacked"/>
        <c:varyColors val="0"/>
        <c:ser>
          <c:idx val="0"/>
          <c:order val="0"/>
          <c:tx>
            <c:strRef>
              <c:f>Sheet1!$B$1</c:f>
              <c:strCache>
                <c:ptCount val="1"/>
                <c:pt idx="0">
                  <c:v>2020</c:v>
                </c:pt>
              </c:strCache>
            </c:strRef>
          </c:tx>
          <c:spPr>
            <a:solidFill>
              <a:schemeClr val="accent1"/>
            </a:solidFill>
            <a:ln>
              <a:noFill/>
            </a:ln>
            <a:effectLst/>
          </c:spPr>
          <c:invertIfNegative val="0"/>
          <c:dLbls>
            <c:spPr>
              <a:solidFill>
                <a:srgbClr val="FFFFFF"/>
              </a:solid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Nu ne ajung nici pentru strictul necesar</c:v>
                </c:pt>
                <c:pt idx="1">
                  <c:v>Ne ajung numai pentru strictul necesar</c:v>
                </c:pt>
                <c:pt idx="2">
                  <c:v>Ne ajung pentru un trai decent, dar nu ne permitem cumpărarea unor bunuri mai scumpe</c:v>
                </c:pt>
                <c:pt idx="3">
                  <c:v>Reușim să cumpărăm și unele bunuri mai scumpe, dar cu restrângeri în alte domenii</c:v>
                </c:pt>
                <c:pt idx="4">
                  <c:v>Reușim să avem tot ce ne trebuie, fără să ne limităm la ceva</c:v>
                </c:pt>
              </c:strCache>
            </c:strRef>
          </c:cat>
          <c:val>
            <c:numRef>
              <c:f>Sheet1!$B$2:$B$6</c:f>
              <c:numCache>
                <c:formatCode>General</c:formatCode>
                <c:ptCount val="5"/>
                <c:pt idx="0">
                  <c:v>18.399999999999999</c:v>
                </c:pt>
                <c:pt idx="1">
                  <c:v>42.9</c:v>
                </c:pt>
                <c:pt idx="2">
                  <c:v>30.2</c:v>
                </c:pt>
                <c:pt idx="3">
                  <c:v>5.8999999999999995</c:v>
                </c:pt>
                <c:pt idx="4">
                  <c:v>0.70000000000000007</c:v>
                </c:pt>
              </c:numCache>
            </c:numRef>
          </c:val>
          <c:extLst>
            <c:ext xmlns:c16="http://schemas.microsoft.com/office/drawing/2014/chart" uri="{C3380CC4-5D6E-409C-BE32-E72D297353CC}">
              <c16:uniqueId val="{00000000-B8A9-478A-83AA-8210AA45D480}"/>
            </c:ext>
          </c:extLst>
        </c:ser>
        <c:ser>
          <c:idx val="1"/>
          <c:order val="1"/>
          <c:tx>
            <c:strRef>
              <c:f>Sheet1!$C$1</c:f>
              <c:strCache>
                <c:ptCount val="1"/>
                <c:pt idx="0">
                  <c:v>2021</c:v>
                </c:pt>
              </c:strCache>
            </c:strRef>
          </c:tx>
          <c:spPr>
            <a:solidFill>
              <a:schemeClr val="accent2"/>
            </a:solidFill>
            <a:ln>
              <a:noFill/>
            </a:ln>
            <a:effectLst/>
          </c:spPr>
          <c:invertIfNegative val="0"/>
          <c:dLbls>
            <c:dLbl>
              <c:idx val="3"/>
              <c:layout>
                <c:manualLayout>
                  <c:x val="2.3448771450548388E-3"/>
                  <c:y val="7.11824933199974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1FD-4918-BACA-7B250E9CD22F}"/>
                </c:ext>
              </c:extLst>
            </c:dLbl>
            <c:dLbl>
              <c:idx val="4"/>
              <c:layout>
                <c:manualLayout>
                  <c:x val="-8.207070007691936E-3"/>
                  <c:y val="1.2080283854329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1FD-4918-BACA-7B250E9CD22F}"/>
                </c:ext>
              </c:extLst>
            </c:dLbl>
            <c:spPr>
              <a:solidFill>
                <a:srgbClr val="FFFFFF"/>
              </a:solid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Nu ne ajung nici pentru strictul necesar</c:v>
                </c:pt>
                <c:pt idx="1">
                  <c:v>Ne ajung numai pentru strictul necesar</c:v>
                </c:pt>
                <c:pt idx="2">
                  <c:v>Ne ajung pentru un trai decent, dar nu ne permitem cumpărarea unor bunuri mai scumpe</c:v>
                </c:pt>
                <c:pt idx="3">
                  <c:v>Reușim să cumpărăm și unele bunuri mai scumpe, dar cu restrângeri în alte domenii</c:v>
                </c:pt>
                <c:pt idx="4">
                  <c:v>Reușim să avem tot ce ne trebuie, fără să ne limităm la ceva</c:v>
                </c:pt>
              </c:strCache>
            </c:strRef>
          </c:cat>
          <c:val>
            <c:numRef>
              <c:f>Sheet1!$C$2:$C$6</c:f>
              <c:numCache>
                <c:formatCode>General</c:formatCode>
                <c:ptCount val="5"/>
                <c:pt idx="0">
                  <c:v>19.8</c:v>
                </c:pt>
                <c:pt idx="1">
                  <c:v>39.300000000000004</c:v>
                </c:pt>
                <c:pt idx="2">
                  <c:v>31.5</c:v>
                </c:pt>
                <c:pt idx="3">
                  <c:v>7.5</c:v>
                </c:pt>
                <c:pt idx="4">
                  <c:v>0.89999999999999991</c:v>
                </c:pt>
              </c:numCache>
            </c:numRef>
          </c:val>
          <c:extLst>
            <c:ext xmlns:c16="http://schemas.microsoft.com/office/drawing/2014/chart" uri="{C3380CC4-5D6E-409C-BE32-E72D297353CC}">
              <c16:uniqueId val="{00000001-B8A9-478A-83AA-8210AA45D480}"/>
            </c:ext>
          </c:extLst>
        </c:ser>
        <c:ser>
          <c:idx val="2"/>
          <c:order val="2"/>
          <c:tx>
            <c:strRef>
              <c:f>Sheet1!$D$1</c:f>
              <c:strCache>
                <c:ptCount val="1"/>
                <c:pt idx="0">
                  <c:v>2022</c:v>
                </c:pt>
              </c:strCache>
            </c:strRef>
          </c:tx>
          <c:spPr>
            <a:solidFill>
              <a:schemeClr val="accent3"/>
            </a:solidFill>
            <a:ln>
              <a:noFill/>
            </a:ln>
            <a:effectLst/>
          </c:spPr>
          <c:invertIfNegative val="0"/>
          <c:dLbls>
            <c:dLbl>
              <c:idx val="3"/>
              <c:layout>
                <c:manualLayout>
                  <c:x val="8.207070007691936E-3"/>
                  <c:y val="-6.38187871144804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1FD-4918-BACA-7B250E9CD22F}"/>
                </c:ext>
              </c:extLst>
            </c:dLbl>
            <c:dLbl>
              <c:idx val="4"/>
              <c:layout>
                <c:manualLayout>
                  <c:x val="8.207070007691936E-3"/>
                  <c:y val="-2.89926812503911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1FD-4918-BACA-7B250E9CD22F}"/>
                </c:ext>
              </c:extLst>
            </c:dLbl>
            <c:spPr>
              <a:solidFill>
                <a:srgbClr val="FFFFFF"/>
              </a:solid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Nu ne ajung nici pentru strictul necesar</c:v>
                </c:pt>
                <c:pt idx="1">
                  <c:v>Ne ajung numai pentru strictul necesar</c:v>
                </c:pt>
                <c:pt idx="2">
                  <c:v>Ne ajung pentru un trai decent, dar nu ne permitem cumpărarea unor bunuri mai scumpe</c:v>
                </c:pt>
                <c:pt idx="3">
                  <c:v>Reușim să cumpărăm și unele bunuri mai scumpe, dar cu restrângeri în alte domenii</c:v>
                </c:pt>
                <c:pt idx="4">
                  <c:v>Reușim să avem tot ce ne trebuie, fără să ne limităm la ceva</c:v>
                </c:pt>
              </c:strCache>
            </c:strRef>
          </c:cat>
          <c:val>
            <c:numRef>
              <c:f>Sheet1!$D$2:$D$6</c:f>
              <c:numCache>
                <c:formatCode>General</c:formatCode>
                <c:ptCount val="5"/>
                <c:pt idx="0">
                  <c:v>21.5</c:v>
                </c:pt>
                <c:pt idx="1">
                  <c:v>42.5</c:v>
                </c:pt>
                <c:pt idx="2">
                  <c:v>26.1</c:v>
                </c:pt>
                <c:pt idx="3">
                  <c:v>5.6</c:v>
                </c:pt>
                <c:pt idx="4">
                  <c:v>3.2</c:v>
                </c:pt>
              </c:numCache>
            </c:numRef>
          </c:val>
          <c:extLst>
            <c:ext xmlns:c16="http://schemas.microsoft.com/office/drawing/2014/chart" uri="{C3380CC4-5D6E-409C-BE32-E72D297353CC}">
              <c16:uniqueId val="{00000002-B8A9-478A-83AA-8210AA45D480}"/>
            </c:ext>
          </c:extLst>
        </c:ser>
        <c:ser>
          <c:idx val="3"/>
          <c:order val="3"/>
          <c:tx>
            <c:strRef>
              <c:f>Sheet1!$E$1</c:f>
              <c:strCache>
                <c:ptCount val="1"/>
                <c:pt idx="0">
                  <c:v>2023</c:v>
                </c:pt>
              </c:strCache>
            </c:strRef>
          </c:tx>
          <c:spPr>
            <a:solidFill>
              <a:schemeClr val="accent4"/>
            </a:solidFill>
            <a:ln>
              <a:noFill/>
            </a:ln>
            <a:effectLst/>
          </c:spPr>
          <c:invertIfNegative val="0"/>
          <c:dLbls>
            <c:dLbl>
              <c:idx val="3"/>
              <c:layout>
                <c:manualLayout>
                  <c:x val="1.5241701442856451E-2"/>
                  <c:y val="7.609163079034209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1FD-4918-BACA-7B250E9CD22F}"/>
                </c:ext>
              </c:extLst>
            </c:dLbl>
            <c:dLbl>
              <c:idx val="4"/>
              <c:layout>
                <c:manualLayout>
                  <c:x val="8.207070007691936E-3"/>
                  <c:y val="6.523353281338016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1FD-4918-BACA-7B250E9CD22F}"/>
                </c:ext>
              </c:extLst>
            </c:dLbl>
            <c:spPr>
              <a:solidFill>
                <a:srgbClr val="FFFFFF"/>
              </a:solid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Nu ne ajung nici pentru strictul necesar</c:v>
                </c:pt>
                <c:pt idx="1">
                  <c:v>Ne ajung numai pentru strictul necesar</c:v>
                </c:pt>
                <c:pt idx="2">
                  <c:v>Ne ajung pentru un trai decent, dar nu ne permitem cumpărarea unor bunuri mai scumpe</c:v>
                </c:pt>
                <c:pt idx="3">
                  <c:v>Reușim să cumpărăm și unele bunuri mai scumpe, dar cu restrângeri în alte domenii</c:v>
                </c:pt>
                <c:pt idx="4">
                  <c:v>Reușim să avem tot ce ne trebuie, fără să ne limităm la ceva</c:v>
                </c:pt>
              </c:strCache>
            </c:strRef>
          </c:cat>
          <c:val>
            <c:numRef>
              <c:f>Sheet1!$E$2:$E$6</c:f>
              <c:numCache>
                <c:formatCode>General</c:formatCode>
                <c:ptCount val="5"/>
                <c:pt idx="0">
                  <c:v>21</c:v>
                </c:pt>
                <c:pt idx="1">
                  <c:v>38.5</c:v>
                </c:pt>
                <c:pt idx="2">
                  <c:v>27.5</c:v>
                </c:pt>
                <c:pt idx="3">
                  <c:v>7.9</c:v>
                </c:pt>
                <c:pt idx="4">
                  <c:v>3.8</c:v>
                </c:pt>
              </c:numCache>
            </c:numRef>
          </c:val>
          <c:extLst>
            <c:ext xmlns:c16="http://schemas.microsoft.com/office/drawing/2014/chart" uri="{C3380CC4-5D6E-409C-BE32-E72D297353CC}">
              <c16:uniqueId val="{00000003-B8A9-478A-83AA-8210AA45D480}"/>
            </c:ext>
          </c:extLst>
        </c:ser>
        <c:ser>
          <c:idx val="4"/>
          <c:order val="4"/>
          <c:tx>
            <c:strRef>
              <c:f>Sheet1!$F$1</c:f>
              <c:strCache>
                <c:ptCount val="1"/>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Nu ne ajung nici pentru strictul necesar</c:v>
                </c:pt>
                <c:pt idx="1">
                  <c:v>Ne ajung numai pentru strictul necesar</c:v>
                </c:pt>
                <c:pt idx="2">
                  <c:v>Ne ajung pentru un trai decent, dar nu ne permitem cumpărarea unor bunuri mai scumpe</c:v>
                </c:pt>
                <c:pt idx="3">
                  <c:v>Reușim să cumpărăm și unele bunuri mai scumpe, dar cu restrângeri în alte domenii</c:v>
                </c:pt>
                <c:pt idx="4">
                  <c:v>Reușim să avem tot ce ne trebuie, fără să ne limităm la ceva</c:v>
                </c:pt>
              </c:strCache>
            </c:strRef>
          </c:cat>
          <c:val>
            <c:numRef>
              <c:f>Sheet1!$F$2:$F$6</c:f>
              <c:numCache>
                <c:formatCode>General</c:formatCode>
                <c:ptCount val="5"/>
              </c:numCache>
            </c:numRef>
          </c:val>
          <c:extLst>
            <c:ext xmlns:c16="http://schemas.microsoft.com/office/drawing/2014/chart" uri="{C3380CC4-5D6E-409C-BE32-E72D297353CC}">
              <c16:uniqueId val="{00000004-B8A9-478A-83AA-8210AA45D480}"/>
            </c:ext>
          </c:extLst>
        </c:ser>
        <c:ser>
          <c:idx val="5"/>
          <c:order val="5"/>
          <c:tx>
            <c:strRef>
              <c:f>Sheet1!$G$1</c:f>
              <c:strCache>
                <c:ptCount val="1"/>
                <c:pt idx="0">
                  <c:v>2025</c:v>
                </c:pt>
              </c:strCache>
            </c:strRef>
          </c:tx>
          <c:spPr>
            <a:solidFill>
              <a:schemeClr val="accent6"/>
            </a:solidFill>
            <a:ln>
              <a:noFill/>
            </a:ln>
            <a:effectLst/>
          </c:spPr>
          <c:invertIfNegative val="0"/>
          <c:dLbls>
            <c:dLbl>
              <c:idx val="3"/>
              <c:layout>
                <c:manualLayout>
                  <c:x val="1.0551947152746688E-2"/>
                  <c:y val="-6.62733558496528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1FD-4918-BACA-7B250E9CD22F}"/>
                </c:ext>
              </c:extLst>
            </c:dLbl>
            <c:dLbl>
              <c:idx val="4"/>
              <c:layout>
                <c:manualLayout>
                  <c:x val="4.4552665756041936E-2"/>
                  <c:y val="-3.198649899866812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1FD-4918-BACA-7B250E9CD22F}"/>
                </c:ext>
              </c:extLst>
            </c:dLbl>
            <c:spPr>
              <a:solidFill>
                <a:srgbClr val="FFFFFF"/>
              </a:solid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Nu ne ajung nici pentru strictul necesar</c:v>
                </c:pt>
                <c:pt idx="1">
                  <c:v>Ne ajung numai pentru strictul necesar</c:v>
                </c:pt>
                <c:pt idx="2">
                  <c:v>Ne ajung pentru un trai decent, dar nu ne permitem cumpărarea unor bunuri mai scumpe</c:v>
                </c:pt>
                <c:pt idx="3">
                  <c:v>Reușim să cumpărăm și unele bunuri mai scumpe, dar cu restrângeri în alte domenii</c:v>
                </c:pt>
                <c:pt idx="4">
                  <c:v>Reușim să avem tot ce ne trebuie, fără să ne limităm la ceva</c:v>
                </c:pt>
              </c:strCache>
            </c:strRef>
          </c:cat>
          <c:val>
            <c:numRef>
              <c:f>Sheet1!$G$2:$G$6</c:f>
              <c:numCache>
                <c:formatCode>General</c:formatCode>
                <c:ptCount val="5"/>
                <c:pt idx="0">
                  <c:v>16.7</c:v>
                </c:pt>
                <c:pt idx="1">
                  <c:v>37.4</c:v>
                </c:pt>
                <c:pt idx="2">
                  <c:v>29.5</c:v>
                </c:pt>
                <c:pt idx="3">
                  <c:v>10.199999999999999</c:v>
                </c:pt>
                <c:pt idx="4">
                  <c:v>4.9000000000000004</c:v>
                </c:pt>
              </c:numCache>
            </c:numRef>
          </c:val>
          <c:extLst>
            <c:ext xmlns:c16="http://schemas.microsoft.com/office/drawing/2014/chart" uri="{C3380CC4-5D6E-409C-BE32-E72D297353CC}">
              <c16:uniqueId val="{00000005-B8A9-478A-83AA-8210AA45D480}"/>
            </c:ext>
          </c:extLst>
        </c:ser>
        <c:ser>
          <c:idx val="6"/>
          <c:order val="6"/>
          <c:tx>
            <c:strRef>
              <c:f>Sheet1!$H$1</c:f>
              <c:strCache>
                <c:ptCount val="1"/>
                <c:pt idx="0">
                  <c:v>2026</c:v>
                </c:pt>
              </c:strCache>
            </c:strRef>
          </c:tx>
          <c:spPr>
            <a:solidFill>
              <a:schemeClr val="accent1">
                <a:lumMod val="60000"/>
              </a:schemeClr>
            </a:solidFill>
            <a:ln>
              <a:noFill/>
            </a:ln>
            <a:effectLst/>
          </c:spPr>
          <c:invertIfNegative val="0"/>
          <c:dLbls>
            <c:dLbl>
              <c:idx val="3"/>
              <c:layout>
                <c:manualLayout>
                  <c:x val="5.2759735763733787E-2"/>
                  <c:y val="-1.71819811462063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1FD-4918-BACA-7B250E9CD22F}"/>
                </c:ext>
              </c:extLst>
            </c:dLbl>
            <c:dLbl>
              <c:idx val="4"/>
              <c:layout>
                <c:manualLayout>
                  <c:x val="4.5725104328569355E-2"/>
                  <c:y val="2.94548248220679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1FD-4918-BACA-7B250E9CD22F}"/>
                </c:ext>
              </c:extLst>
            </c:dLbl>
            <c:spPr>
              <a:solidFill>
                <a:srgbClr val="FFFFFF"/>
              </a:solid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Nu ne ajung nici pentru strictul necesar</c:v>
                </c:pt>
                <c:pt idx="1">
                  <c:v>Ne ajung numai pentru strictul necesar</c:v>
                </c:pt>
                <c:pt idx="2">
                  <c:v>Ne ajung pentru un trai decent, dar nu ne permitem cumpărarea unor bunuri mai scumpe</c:v>
                </c:pt>
                <c:pt idx="3">
                  <c:v>Reușim să cumpărăm și unele bunuri mai scumpe, dar cu restrângeri în alte domenii</c:v>
                </c:pt>
                <c:pt idx="4">
                  <c:v>Reușim să avem tot ce ne trebuie, fără să ne limităm la ceva</c:v>
                </c:pt>
              </c:strCache>
            </c:strRef>
          </c:cat>
          <c:val>
            <c:numRef>
              <c:f>Sheet1!$H$2:$H$6</c:f>
              <c:numCache>
                <c:formatCode>General</c:formatCode>
                <c:ptCount val="5"/>
                <c:pt idx="0">
                  <c:v>23.3</c:v>
                </c:pt>
                <c:pt idx="1">
                  <c:v>39.799999999999997</c:v>
                </c:pt>
                <c:pt idx="2">
                  <c:v>24.1</c:v>
                </c:pt>
                <c:pt idx="3">
                  <c:v>8.4</c:v>
                </c:pt>
                <c:pt idx="4">
                  <c:v>3.3</c:v>
                </c:pt>
              </c:numCache>
            </c:numRef>
          </c:val>
          <c:extLst>
            <c:ext xmlns:c16="http://schemas.microsoft.com/office/drawing/2014/chart" uri="{C3380CC4-5D6E-409C-BE32-E72D297353CC}">
              <c16:uniqueId val="{00000006-B8A9-478A-83AA-8210AA45D480}"/>
            </c:ext>
          </c:extLst>
        </c:ser>
        <c:dLbls>
          <c:showLegendKey val="0"/>
          <c:showVal val="0"/>
          <c:showCatName val="0"/>
          <c:showSerName val="0"/>
          <c:showPercent val="0"/>
          <c:showBubbleSize val="0"/>
        </c:dLbls>
        <c:gapWidth val="150"/>
        <c:overlap val="100"/>
        <c:axId val="1426828895"/>
        <c:axId val="1823736431"/>
      </c:barChart>
      <c:catAx>
        <c:axId val="142682889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736431"/>
        <c:crosses val="autoZero"/>
        <c:auto val="1"/>
        <c:lblAlgn val="ctr"/>
        <c:lblOffset val="100"/>
        <c:noMultiLvlLbl val="0"/>
      </c:catAx>
      <c:valAx>
        <c:axId val="1823736431"/>
        <c:scaling>
          <c:orientation val="minMax"/>
          <c:max val="25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2682889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Opțiunea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ln>
                      <a:solidFill>
                        <a:schemeClr val="tx1">
                          <a:lumMod val="15000"/>
                          <a:lumOff val="85000"/>
                        </a:schemeClr>
                      </a:solidFill>
                    </a:ln>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NR</c:v>
                </c:pt>
                <c:pt idx="1">
                  <c:v>NŞ</c:v>
                </c:pt>
                <c:pt idx="2">
                  <c:v>Altele</c:v>
                </c:pt>
                <c:pt idx="3">
                  <c:v>Asigurarea securității țării</c:v>
                </c:pt>
                <c:pt idx="4">
                  <c:v>Îmbunătățirea sistemului educațional</c:v>
                </c:pt>
                <c:pt idx="5">
                  <c:v>Îmbunătățirea sistemului medical</c:v>
                </c:pt>
                <c:pt idx="6">
                  <c:v>Combaterea corupției</c:v>
                </c:pt>
                <c:pt idx="7">
                  <c:v>Mai multe locuri de muncă</c:v>
                </c:pt>
                <c:pt idx="8">
                  <c:v>Salarii și pensii mai mari</c:v>
                </c:pt>
                <c:pt idx="9">
                  <c:v>Extinderea drepturilor administrației publice locale</c:v>
                </c:pt>
                <c:pt idx="10">
                  <c:v>Mărirea rolului statului în dirijarea economiei</c:v>
                </c:pt>
                <c:pt idx="11">
                  <c:v>Oferirea mai multor înlesniri sectorului privat</c:v>
                </c:pt>
                <c:pt idx="12">
                  <c:v>Îmbunătățirea activității organelor puterii de stat</c:v>
                </c:pt>
                <c:pt idx="13">
                  <c:v>Asigurarea protecției proprietății cetățenilor</c:v>
                </c:pt>
                <c:pt idx="14">
                  <c:v>Îmbunătățirea mecanismului de funcționare a legilor</c:v>
                </c:pt>
                <c:pt idx="15">
                  <c:v>Atragerea mai multor investiții străine</c:v>
                </c:pt>
                <c:pt idx="16">
                  <c:v>Dezvoltarea întreprinderilor industriale</c:v>
                </c:pt>
                <c:pt idx="17">
                  <c:v>Asigurarea unei creșteri economice</c:v>
                </c:pt>
                <c:pt idx="18">
                  <c:v>Combaterea criminalității în țară</c:v>
                </c:pt>
                <c:pt idx="19">
                  <c:v>Schimbarea conducerii țării</c:v>
                </c:pt>
                <c:pt idx="20">
                  <c:v>Sprijinirea micului întreprinzător în sectorul agrar</c:v>
                </c:pt>
              </c:strCache>
            </c:strRef>
          </c:cat>
          <c:val>
            <c:numRef>
              <c:f>Sheet1!$B$2:$B$22</c:f>
              <c:numCache>
                <c:formatCode>0%</c:formatCode>
                <c:ptCount val="21"/>
              </c:numCache>
            </c:numRef>
          </c:val>
          <c:extLst>
            <c:ext xmlns:c16="http://schemas.microsoft.com/office/drawing/2014/chart" uri="{C3380CC4-5D6E-409C-BE32-E72D297353CC}">
              <c16:uniqueId val="{00000000-9920-456F-B331-21489037F25E}"/>
            </c:ext>
          </c:extLst>
        </c:ser>
        <c:ser>
          <c:idx val="1"/>
          <c:order val="1"/>
          <c:tx>
            <c:strRef>
              <c:f>Sheet1!$C$1</c:f>
              <c:strCache>
                <c:ptCount val="1"/>
                <c:pt idx="0">
                  <c:v>Opțiunea 2</c:v>
                </c:pt>
              </c:strCache>
            </c:strRef>
          </c:tx>
          <c:spPr>
            <a:solidFill>
              <a:schemeClr val="accent2"/>
            </a:solidFill>
            <a:ln>
              <a:noFill/>
            </a:ln>
            <a:effectLst/>
          </c:spPr>
          <c:invertIfNegative val="0"/>
          <c:dLbls>
            <c:spPr>
              <a:noFill/>
              <a:ln>
                <a:solidFill>
                  <a:schemeClr val="tx1">
                    <a:lumMod val="15000"/>
                    <a:lumOff val="85000"/>
                  </a:schemeClr>
                </a:solidFill>
              </a:ln>
              <a:effectLst/>
            </c:spPr>
            <c:txPr>
              <a:bodyPr rot="0" spcFirstLastPara="1" vertOverflow="ellipsis" vert="horz" wrap="square" lIns="38100" tIns="19050" rIns="38100" bIns="19050" anchor="ctr" anchorCtr="1">
                <a:spAutoFit/>
              </a:bodyPr>
              <a:lstStyle/>
              <a:p>
                <a:pPr>
                  <a:defRPr sz="1197" b="0" i="0" u="none" strike="noStrike" kern="1200" baseline="0">
                    <a:ln>
                      <a:solidFill>
                        <a:schemeClr val="tx1">
                          <a:lumMod val="15000"/>
                          <a:lumOff val="85000"/>
                        </a:schemeClr>
                      </a:solidFill>
                    </a:ln>
                    <a:no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NR</c:v>
                </c:pt>
                <c:pt idx="1">
                  <c:v>NŞ</c:v>
                </c:pt>
                <c:pt idx="2">
                  <c:v>Altele</c:v>
                </c:pt>
                <c:pt idx="3">
                  <c:v>Asigurarea securității țării</c:v>
                </c:pt>
                <c:pt idx="4">
                  <c:v>Îmbunătățirea sistemului educațional</c:v>
                </c:pt>
                <c:pt idx="5">
                  <c:v>Îmbunătățirea sistemului medical</c:v>
                </c:pt>
                <c:pt idx="6">
                  <c:v>Combaterea corupției</c:v>
                </c:pt>
                <c:pt idx="7">
                  <c:v>Mai multe locuri de muncă</c:v>
                </c:pt>
                <c:pt idx="8">
                  <c:v>Salarii și pensii mai mari</c:v>
                </c:pt>
                <c:pt idx="9">
                  <c:v>Extinderea drepturilor administrației publice locale</c:v>
                </c:pt>
                <c:pt idx="10">
                  <c:v>Mărirea rolului statului în dirijarea economiei</c:v>
                </c:pt>
                <c:pt idx="11">
                  <c:v>Oferirea mai multor înlesniri sectorului privat</c:v>
                </c:pt>
                <c:pt idx="12">
                  <c:v>Îmbunătățirea activității organelor puterii de stat</c:v>
                </c:pt>
                <c:pt idx="13">
                  <c:v>Asigurarea protecției proprietății cetățenilor</c:v>
                </c:pt>
                <c:pt idx="14">
                  <c:v>Îmbunătățirea mecanismului de funcționare a legilor</c:v>
                </c:pt>
                <c:pt idx="15">
                  <c:v>Atragerea mai multor investiții străine</c:v>
                </c:pt>
                <c:pt idx="16">
                  <c:v>Dezvoltarea întreprinderilor industriale</c:v>
                </c:pt>
                <c:pt idx="17">
                  <c:v>Asigurarea unei creșteri economice</c:v>
                </c:pt>
                <c:pt idx="18">
                  <c:v>Combaterea criminalității în țară</c:v>
                </c:pt>
                <c:pt idx="19">
                  <c:v>Schimbarea conducerii țării</c:v>
                </c:pt>
                <c:pt idx="20">
                  <c:v>Sprijinirea micului întreprinzător în sectorul agrar</c:v>
                </c:pt>
              </c:strCache>
            </c:strRef>
          </c:cat>
          <c:val>
            <c:numRef>
              <c:f>Sheet1!$C$2:$C$22</c:f>
              <c:numCache>
                <c:formatCode>General</c:formatCode>
                <c:ptCount val="21"/>
                <c:pt idx="0">
                  <c:v>0.3</c:v>
                </c:pt>
                <c:pt idx="1">
                  <c:v>0.6</c:v>
                </c:pt>
                <c:pt idx="2">
                  <c:v>0.5</c:v>
                </c:pt>
                <c:pt idx="3">
                  <c:v>0.1</c:v>
                </c:pt>
                <c:pt idx="4">
                  <c:v>0.2</c:v>
                </c:pt>
                <c:pt idx="5">
                  <c:v>0</c:v>
                </c:pt>
                <c:pt idx="6">
                  <c:v>0.4</c:v>
                </c:pt>
                <c:pt idx="7">
                  <c:v>0.6</c:v>
                </c:pt>
                <c:pt idx="8">
                  <c:v>0.8</c:v>
                </c:pt>
                <c:pt idx="9">
                  <c:v>1.5</c:v>
                </c:pt>
                <c:pt idx="10">
                  <c:v>4</c:v>
                </c:pt>
                <c:pt idx="11">
                  <c:v>3</c:v>
                </c:pt>
                <c:pt idx="12">
                  <c:v>3.6</c:v>
                </c:pt>
                <c:pt idx="13">
                  <c:v>5.0999999999999996</c:v>
                </c:pt>
                <c:pt idx="14">
                  <c:v>6.8</c:v>
                </c:pt>
                <c:pt idx="15">
                  <c:v>10.4</c:v>
                </c:pt>
                <c:pt idx="16">
                  <c:v>7.4</c:v>
                </c:pt>
                <c:pt idx="17">
                  <c:v>10</c:v>
                </c:pt>
                <c:pt idx="18">
                  <c:v>11.8</c:v>
                </c:pt>
                <c:pt idx="19" formatCode="0">
                  <c:v>22.9</c:v>
                </c:pt>
                <c:pt idx="20">
                  <c:v>10</c:v>
                </c:pt>
              </c:numCache>
            </c:numRef>
          </c:val>
          <c:extLst>
            <c:ext xmlns:c16="http://schemas.microsoft.com/office/drawing/2014/chart" uri="{C3380CC4-5D6E-409C-BE32-E72D297353CC}">
              <c16:uniqueId val="{00000001-9920-456F-B331-21489037F25E}"/>
            </c:ext>
          </c:extLst>
        </c:ser>
        <c:ser>
          <c:idx val="2"/>
          <c:order val="2"/>
          <c:tx>
            <c:strRef>
              <c:f>Sheet1!$D$1</c:f>
              <c:strCache>
                <c:ptCount val="1"/>
                <c:pt idx="0">
                  <c:v>Opțiunea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ln>
                      <a:solidFill>
                        <a:schemeClr val="tx1">
                          <a:lumMod val="15000"/>
                          <a:lumOff val="85000"/>
                        </a:schemeClr>
                      </a:solidFill>
                    </a:ln>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NR</c:v>
                </c:pt>
                <c:pt idx="1">
                  <c:v>NŞ</c:v>
                </c:pt>
                <c:pt idx="2">
                  <c:v>Altele</c:v>
                </c:pt>
                <c:pt idx="3">
                  <c:v>Asigurarea securității țării</c:v>
                </c:pt>
                <c:pt idx="4">
                  <c:v>Îmbunătățirea sistemului educațional</c:v>
                </c:pt>
                <c:pt idx="5">
                  <c:v>Îmbunătățirea sistemului medical</c:v>
                </c:pt>
                <c:pt idx="6">
                  <c:v>Combaterea corupției</c:v>
                </c:pt>
                <c:pt idx="7">
                  <c:v>Mai multe locuri de muncă</c:v>
                </c:pt>
                <c:pt idx="8">
                  <c:v>Salarii și pensii mai mari</c:v>
                </c:pt>
                <c:pt idx="9">
                  <c:v>Extinderea drepturilor administrației publice locale</c:v>
                </c:pt>
                <c:pt idx="10">
                  <c:v>Mărirea rolului statului în dirijarea economiei</c:v>
                </c:pt>
                <c:pt idx="11">
                  <c:v>Oferirea mai multor înlesniri sectorului privat</c:v>
                </c:pt>
                <c:pt idx="12">
                  <c:v>Îmbunătățirea activității organelor puterii de stat</c:v>
                </c:pt>
                <c:pt idx="13">
                  <c:v>Asigurarea protecției proprietății cetățenilor</c:v>
                </c:pt>
                <c:pt idx="14">
                  <c:v>Îmbunătățirea mecanismului de funcționare a legilor</c:v>
                </c:pt>
                <c:pt idx="15">
                  <c:v>Atragerea mai multor investiții străine</c:v>
                </c:pt>
                <c:pt idx="16">
                  <c:v>Dezvoltarea întreprinderilor industriale</c:v>
                </c:pt>
                <c:pt idx="17">
                  <c:v>Asigurarea unei creșteri economice</c:v>
                </c:pt>
                <c:pt idx="18">
                  <c:v>Combaterea criminalității în țară</c:v>
                </c:pt>
                <c:pt idx="19">
                  <c:v>Schimbarea conducerii țării</c:v>
                </c:pt>
                <c:pt idx="20">
                  <c:v>Sprijinirea micului întreprinzător în sectorul agrar</c:v>
                </c:pt>
              </c:strCache>
            </c:strRef>
          </c:cat>
          <c:val>
            <c:numRef>
              <c:f>Sheet1!$D$2:$D$22</c:f>
              <c:numCache>
                <c:formatCode>General</c:formatCode>
                <c:ptCount val="21"/>
                <c:pt idx="0">
                  <c:v>0.4</c:v>
                </c:pt>
                <c:pt idx="1">
                  <c:v>1.5</c:v>
                </c:pt>
                <c:pt idx="2">
                  <c:v>0.8</c:v>
                </c:pt>
                <c:pt idx="3">
                  <c:v>0.1</c:v>
                </c:pt>
                <c:pt idx="4">
                  <c:v>0.2</c:v>
                </c:pt>
                <c:pt idx="5">
                  <c:v>0.2</c:v>
                </c:pt>
                <c:pt idx="6">
                  <c:v>0.6</c:v>
                </c:pt>
                <c:pt idx="7">
                  <c:v>0.4</c:v>
                </c:pt>
                <c:pt idx="8">
                  <c:v>0.4</c:v>
                </c:pt>
                <c:pt idx="9">
                  <c:v>2.6</c:v>
                </c:pt>
                <c:pt idx="10">
                  <c:v>3.2</c:v>
                </c:pt>
                <c:pt idx="11">
                  <c:v>5</c:v>
                </c:pt>
                <c:pt idx="12">
                  <c:v>6.2</c:v>
                </c:pt>
                <c:pt idx="13">
                  <c:v>6.1</c:v>
                </c:pt>
                <c:pt idx="14">
                  <c:v>5.2</c:v>
                </c:pt>
                <c:pt idx="15">
                  <c:v>9.9</c:v>
                </c:pt>
                <c:pt idx="16">
                  <c:v>10.9</c:v>
                </c:pt>
                <c:pt idx="17">
                  <c:v>10.7</c:v>
                </c:pt>
                <c:pt idx="18">
                  <c:v>12.2</c:v>
                </c:pt>
                <c:pt idx="19">
                  <c:v>8.5</c:v>
                </c:pt>
                <c:pt idx="20">
                  <c:v>14.9</c:v>
                </c:pt>
              </c:numCache>
            </c:numRef>
          </c:val>
          <c:extLst>
            <c:ext xmlns:c16="http://schemas.microsoft.com/office/drawing/2014/chart" uri="{C3380CC4-5D6E-409C-BE32-E72D297353CC}">
              <c16:uniqueId val="{00000002-9920-456F-B331-21489037F25E}"/>
            </c:ext>
          </c:extLst>
        </c:ser>
        <c:ser>
          <c:idx val="3"/>
          <c:order val="3"/>
          <c:tx>
            <c:strRef>
              <c:f>Sheet1!$E$1</c:f>
              <c:strCache>
                <c:ptCount val="1"/>
                <c:pt idx="0">
                  <c:v>Opțiunea 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NR</c:v>
                </c:pt>
                <c:pt idx="1">
                  <c:v>NŞ</c:v>
                </c:pt>
                <c:pt idx="2">
                  <c:v>Altele</c:v>
                </c:pt>
                <c:pt idx="3">
                  <c:v>Asigurarea securității țării</c:v>
                </c:pt>
                <c:pt idx="4">
                  <c:v>Îmbunătățirea sistemului educațional</c:v>
                </c:pt>
                <c:pt idx="5">
                  <c:v>Îmbunătățirea sistemului medical</c:v>
                </c:pt>
                <c:pt idx="6">
                  <c:v>Combaterea corupției</c:v>
                </c:pt>
                <c:pt idx="7">
                  <c:v>Mai multe locuri de muncă</c:v>
                </c:pt>
                <c:pt idx="8">
                  <c:v>Salarii și pensii mai mari</c:v>
                </c:pt>
                <c:pt idx="9">
                  <c:v>Extinderea drepturilor administrației publice locale</c:v>
                </c:pt>
                <c:pt idx="10">
                  <c:v>Mărirea rolului statului în dirijarea economiei</c:v>
                </c:pt>
                <c:pt idx="11">
                  <c:v>Oferirea mai multor înlesniri sectorului privat</c:v>
                </c:pt>
                <c:pt idx="12">
                  <c:v>Îmbunătățirea activității organelor puterii de stat</c:v>
                </c:pt>
                <c:pt idx="13">
                  <c:v>Asigurarea protecției proprietății cetățenilor</c:v>
                </c:pt>
                <c:pt idx="14">
                  <c:v>Îmbunătățirea mecanismului de funcționare a legilor</c:v>
                </c:pt>
                <c:pt idx="15">
                  <c:v>Atragerea mai multor investiții străine</c:v>
                </c:pt>
                <c:pt idx="16">
                  <c:v>Dezvoltarea întreprinderilor industriale</c:v>
                </c:pt>
                <c:pt idx="17">
                  <c:v>Asigurarea unei creșteri economice</c:v>
                </c:pt>
                <c:pt idx="18">
                  <c:v>Combaterea criminalității în țară</c:v>
                </c:pt>
                <c:pt idx="19">
                  <c:v>Schimbarea conducerii țării</c:v>
                </c:pt>
                <c:pt idx="20">
                  <c:v>Sprijinirea micului întreprinzător în sectorul agrar</c:v>
                </c:pt>
              </c:strCache>
            </c:strRef>
          </c:cat>
          <c:val>
            <c:numRef>
              <c:f>Sheet1!$E$2:$E$22</c:f>
              <c:numCache>
                <c:formatCode>General</c:formatCode>
                <c:ptCount val="21"/>
                <c:pt idx="0">
                  <c:v>2.4</c:v>
                </c:pt>
                <c:pt idx="1">
                  <c:v>4.2</c:v>
                </c:pt>
                <c:pt idx="2">
                  <c:v>0.5</c:v>
                </c:pt>
                <c:pt idx="3">
                  <c:v>0.2</c:v>
                </c:pt>
                <c:pt idx="4">
                  <c:v>0</c:v>
                </c:pt>
                <c:pt idx="5">
                  <c:v>0.2</c:v>
                </c:pt>
                <c:pt idx="6">
                  <c:v>0.1</c:v>
                </c:pt>
                <c:pt idx="7">
                  <c:v>0.4</c:v>
                </c:pt>
                <c:pt idx="8">
                  <c:v>0.8</c:v>
                </c:pt>
                <c:pt idx="9">
                  <c:v>2.4</c:v>
                </c:pt>
                <c:pt idx="10">
                  <c:v>3.6</c:v>
                </c:pt>
                <c:pt idx="11">
                  <c:v>4.0999999999999996</c:v>
                </c:pt>
                <c:pt idx="12">
                  <c:v>5.9</c:v>
                </c:pt>
                <c:pt idx="13">
                  <c:v>6.4</c:v>
                </c:pt>
                <c:pt idx="14">
                  <c:v>7.1</c:v>
                </c:pt>
                <c:pt idx="15">
                  <c:v>9.4</c:v>
                </c:pt>
                <c:pt idx="16">
                  <c:v>11.7</c:v>
                </c:pt>
                <c:pt idx="17">
                  <c:v>11</c:v>
                </c:pt>
                <c:pt idx="18">
                  <c:v>10.9</c:v>
                </c:pt>
                <c:pt idx="19">
                  <c:v>5.6</c:v>
                </c:pt>
                <c:pt idx="20">
                  <c:v>13.1</c:v>
                </c:pt>
              </c:numCache>
            </c:numRef>
          </c:val>
          <c:extLst>
            <c:ext xmlns:c16="http://schemas.microsoft.com/office/drawing/2014/chart" uri="{C3380CC4-5D6E-409C-BE32-E72D297353CC}">
              <c16:uniqueId val="{00000000-B0C2-400B-AE19-C4DE3E0BD78F}"/>
            </c:ext>
          </c:extLst>
        </c:ser>
        <c:ser>
          <c:idx val="4"/>
          <c:order val="4"/>
          <c:tx>
            <c:strRef>
              <c:f>Sheet1!$F$1</c:f>
              <c:strCache>
                <c:ptCount val="1"/>
                <c:pt idx="0">
                  <c:v>Opțiunea 5</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NR</c:v>
                </c:pt>
                <c:pt idx="1">
                  <c:v>NŞ</c:v>
                </c:pt>
                <c:pt idx="2">
                  <c:v>Altele</c:v>
                </c:pt>
                <c:pt idx="3">
                  <c:v>Asigurarea securității țării</c:v>
                </c:pt>
                <c:pt idx="4">
                  <c:v>Îmbunătățirea sistemului educațional</c:v>
                </c:pt>
                <c:pt idx="5">
                  <c:v>Îmbunătățirea sistemului medical</c:v>
                </c:pt>
                <c:pt idx="6">
                  <c:v>Combaterea corupției</c:v>
                </c:pt>
                <c:pt idx="7">
                  <c:v>Mai multe locuri de muncă</c:v>
                </c:pt>
                <c:pt idx="8">
                  <c:v>Salarii și pensii mai mari</c:v>
                </c:pt>
                <c:pt idx="9">
                  <c:v>Extinderea drepturilor administrației publice locale</c:v>
                </c:pt>
                <c:pt idx="10">
                  <c:v>Mărirea rolului statului în dirijarea economiei</c:v>
                </c:pt>
                <c:pt idx="11">
                  <c:v>Oferirea mai multor înlesniri sectorului privat</c:v>
                </c:pt>
                <c:pt idx="12">
                  <c:v>Îmbunătățirea activității organelor puterii de stat</c:v>
                </c:pt>
                <c:pt idx="13">
                  <c:v>Asigurarea protecției proprietății cetățenilor</c:v>
                </c:pt>
                <c:pt idx="14">
                  <c:v>Îmbunătățirea mecanismului de funcționare a legilor</c:v>
                </c:pt>
                <c:pt idx="15">
                  <c:v>Atragerea mai multor investiții străine</c:v>
                </c:pt>
                <c:pt idx="16">
                  <c:v>Dezvoltarea întreprinderilor industriale</c:v>
                </c:pt>
                <c:pt idx="17">
                  <c:v>Asigurarea unei creșteri economice</c:v>
                </c:pt>
                <c:pt idx="18">
                  <c:v>Combaterea criminalității în țară</c:v>
                </c:pt>
                <c:pt idx="19">
                  <c:v>Schimbarea conducerii țării</c:v>
                </c:pt>
                <c:pt idx="20">
                  <c:v>Sprijinirea micului întreprinzător în sectorul agrar</c:v>
                </c:pt>
              </c:strCache>
            </c:strRef>
          </c:cat>
          <c:val>
            <c:numRef>
              <c:f>Sheet1!$F$2:$F$22</c:f>
              <c:numCache>
                <c:formatCode>General</c:formatCode>
                <c:ptCount val="21"/>
                <c:pt idx="0">
                  <c:v>3.0999999999999996</c:v>
                </c:pt>
                <c:pt idx="1">
                  <c:v>6.3000000000000007</c:v>
                </c:pt>
                <c:pt idx="2">
                  <c:v>1.8</c:v>
                </c:pt>
                <c:pt idx="3">
                  <c:v>0.4</c:v>
                </c:pt>
                <c:pt idx="4">
                  <c:v>0.4</c:v>
                </c:pt>
                <c:pt idx="5">
                  <c:v>0.4</c:v>
                </c:pt>
                <c:pt idx="6">
                  <c:v>1.1000000000000001</c:v>
                </c:pt>
                <c:pt idx="7">
                  <c:v>1.4</c:v>
                </c:pt>
                <c:pt idx="8">
                  <c:v>2</c:v>
                </c:pt>
                <c:pt idx="9">
                  <c:v>6.5</c:v>
                </c:pt>
                <c:pt idx="10">
                  <c:v>10.8</c:v>
                </c:pt>
                <c:pt idx="11">
                  <c:v>12.1</c:v>
                </c:pt>
                <c:pt idx="12">
                  <c:v>15.700000000000001</c:v>
                </c:pt>
                <c:pt idx="13">
                  <c:v>17.600000000000001</c:v>
                </c:pt>
                <c:pt idx="14">
                  <c:v>19.100000000000001</c:v>
                </c:pt>
                <c:pt idx="15">
                  <c:v>29.700000000000003</c:v>
                </c:pt>
                <c:pt idx="16">
                  <c:v>30</c:v>
                </c:pt>
                <c:pt idx="17">
                  <c:v>31.7</c:v>
                </c:pt>
                <c:pt idx="18">
                  <c:v>34.9</c:v>
                </c:pt>
                <c:pt idx="19">
                  <c:v>37</c:v>
                </c:pt>
                <c:pt idx="20">
                  <c:v>38</c:v>
                </c:pt>
              </c:numCache>
            </c:numRef>
          </c:val>
          <c:extLst>
            <c:ext xmlns:c16="http://schemas.microsoft.com/office/drawing/2014/chart" uri="{C3380CC4-5D6E-409C-BE32-E72D297353CC}">
              <c16:uniqueId val="{00000001-B0C2-400B-AE19-C4DE3E0BD78F}"/>
            </c:ext>
          </c:extLst>
        </c:ser>
        <c:dLbls>
          <c:showLegendKey val="0"/>
          <c:showVal val="0"/>
          <c:showCatName val="0"/>
          <c:showSerName val="0"/>
          <c:showPercent val="0"/>
          <c:showBubbleSize val="0"/>
        </c:dLbls>
        <c:gapWidth val="150"/>
        <c:overlap val="100"/>
        <c:axId val="1244583056"/>
        <c:axId val="1244568176"/>
      </c:barChart>
      <c:catAx>
        <c:axId val="1244583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1244568176"/>
        <c:crosses val="autoZero"/>
        <c:auto val="1"/>
        <c:lblAlgn val="ctr"/>
        <c:lblOffset val="100"/>
        <c:noMultiLvlLbl val="0"/>
      </c:catAx>
      <c:valAx>
        <c:axId val="124456817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445830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Opțiunea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ln>
                      <a:solidFill>
                        <a:schemeClr val="tx1">
                          <a:lumMod val="15000"/>
                          <a:lumOff val="85000"/>
                        </a:schemeClr>
                      </a:solidFill>
                    </a:ln>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NR</c:v>
                </c:pt>
                <c:pt idx="1">
                  <c:v>NŞ</c:v>
                </c:pt>
                <c:pt idx="2">
                  <c:v>Altceva</c:v>
                </c:pt>
                <c:pt idx="3">
                  <c:v>Propaganda rusească</c:v>
                </c:pt>
                <c:pt idx="4">
                  <c:v>Emigrarea populației</c:v>
                </c:pt>
                <c:pt idx="5">
                  <c:v>Serviciile comunale</c:v>
                </c:pt>
                <c:pt idx="6">
                  <c:v>Situația economică</c:v>
                </c:pt>
                <c:pt idx="7">
                  <c:v>Salarii și pensii mai mari</c:v>
                </c:pt>
                <c:pt idx="8">
                  <c:v>Relațiile interetnice</c:v>
                </c:pt>
                <c:pt idx="9">
                  <c:v>Calamitățile naturale (inundații, alunecări de teren, seceta și altele)</c:v>
                </c:pt>
                <c:pt idx="10">
                  <c:v>Refugiații din Ucraina</c:v>
                </c:pt>
                <c:pt idx="11">
                  <c:v>Instaurarea unei dictaturi</c:v>
                </c:pt>
                <c:pt idx="12">
                  <c:v>Foamea</c:v>
                </c:pt>
                <c:pt idx="13">
                  <c:v>Boală</c:v>
                </c:pt>
                <c:pt idx="14">
                  <c:v>Criminalitatea, infracțiunile</c:v>
                </c:pt>
                <c:pt idx="15">
                  <c:v>Șomajul</c:v>
                </c:pt>
                <c:pt idx="16">
                  <c:v>Migranții în căutare de lucru în Moldova</c:v>
                </c:pt>
                <c:pt idx="17">
                  <c:v>Sărăcia</c:v>
                </c:pt>
                <c:pt idx="18">
                  <c:v>Corupția</c:v>
                </c:pt>
                <c:pt idx="19">
                  <c:v>Viitorul copiilor</c:v>
                </c:pt>
                <c:pt idx="20">
                  <c:v>Un război în zonă</c:v>
                </c:pt>
                <c:pt idx="21">
                  <c:v>Prețurile</c:v>
                </c:pt>
              </c:strCache>
            </c:strRef>
          </c:cat>
          <c:val>
            <c:numRef>
              <c:f>Sheet1!$B$2:$B$23</c:f>
              <c:numCache>
                <c:formatCode>General</c:formatCode>
                <c:ptCount val="22"/>
                <c:pt idx="0">
                  <c:v>0</c:v>
                </c:pt>
                <c:pt idx="1">
                  <c:v>0.1</c:v>
                </c:pt>
                <c:pt idx="2">
                  <c:v>0.4</c:v>
                </c:pt>
                <c:pt idx="3">
                  <c:v>0</c:v>
                </c:pt>
                <c:pt idx="4">
                  <c:v>0.2</c:v>
                </c:pt>
                <c:pt idx="5">
                  <c:v>0.1</c:v>
                </c:pt>
                <c:pt idx="6">
                  <c:v>0.1</c:v>
                </c:pt>
                <c:pt idx="7">
                  <c:v>0.1</c:v>
                </c:pt>
                <c:pt idx="8">
                  <c:v>0.7</c:v>
                </c:pt>
                <c:pt idx="9">
                  <c:v>0.9</c:v>
                </c:pt>
                <c:pt idx="10">
                  <c:v>1.9</c:v>
                </c:pt>
                <c:pt idx="11">
                  <c:v>3.5</c:v>
                </c:pt>
                <c:pt idx="12">
                  <c:v>2.2000000000000002</c:v>
                </c:pt>
                <c:pt idx="13">
                  <c:v>2.8</c:v>
                </c:pt>
                <c:pt idx="14">
                  <c:v>3.1</c:v>
                </c:pt>
                <c:pt idx="15">
                  <c:v>4.8</c:v>
                </c:pt>
                <c:pt idx="16">
                  <c:v>6.1</c:v>
                </c:pt>
                <c:pt idx="17">
                  <c:v>9.9</c:v>
                </c:pt>
                <c:pt idx="18">
                  <c:v>9.9</c:v>
                </c:pt>
                <c:pt idx="19">
                  <c:v>16.899999999999999</c:v>
                </c:pt>
                <c:pt idx="20">
                  <c:v>20.9</c:v>
                </c:pt>
                <c:pt idx="21">
                  <c:v>15.5</c:v>
                </c:pt>
              </c:numCache>
            </c:numRef>
          </c:val>
          <c:extLst>
            <c:ext xmlns:c16="http://schemas.microsoft.com/office/drawing/2014/chart" uri="{C3380CC4-5D6E-409C-BE32-E72D297353CC}">
              <c16:uniqueId val="{00000000-9920-456F-B331-21489037F25E}"/>
            </c:ext>
          </c:extLst>
        </c:ser>
        <c:ser>
          <c:idx val="1"/>
          <c:order val="1"/>
          <c:tx>
            <c:strRef>
              <c:f>Sheet1!$C$1</c:f>
              <c:strCache>
                <c:ptCount val="1"/>
                <c:pt idx="0">
                  <c:v>Opțiunea 2</c:v>
                </c:pt>
              </c:strCache>
            </c:strRef>
          </c:tx>
          <c:spPr>
            <a:solidFill>
              <a:schemeClr val="accent2"/>
            </a:solidFill>
            <a:ln>
              <a:noFill/>
            </a:ln>
            <a:effectLst/>
          </c:spPr>
          <c:invertIfNegative val="0"/>
          <c:dLbls>
            <c:spPr>
              <a:noFill/>
              <a:ln>
                <a:solidFill>
                  <a:schemeClr val="tx1">
                    <a:lumMod val="15000"/>
                    <a:lumOff val="85000"/>
                  </a:schemeClr>
                </a:solidFill>
              </a:ln>
              <a:effectLst/>
            </c:spPr>
            <c:txPr>
              <a:bodyPr rot="0" spcFirstLastPara="1" vertOverflow="ellipsis" vert="horz" wrap="square" lIns="38100" tIns="19050" rIns="38100" bIns="19050" anchor="ctr" anchorCtr="1">
                <a:spAutoFit/>
              </a:bodyPr>
              <a:lstStyle/>
              <a:p>
                <a:pPr>
                  <a:defRPr sz="1197" b="0" i="0" u="none" strike="noStrike" kern="1200" baseline="0">
                    <a:ln>
                      <a:solidFill>
                        <a:schemeClr val="tx1">
                          <a:lumMod val="15000"/>
                          <a:lumOff val="85000"/>
                        </a:schemeClr>
                      </a:solidFill>
                    </a:ln>
                    <a:no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NR</c:v>
                </c:pt>
                <c:pt idx="1">
                  <c:v>NŞ</c:v>
                </c:pt>
                <c:pt idx="2">
                  <c:v>Altceva</c:v>
                </c:pt>
                <c:pt idx="3">
                  <c:v>Propaganda rusească</c:v>
                </c:pt>
                <c:pt idx="4">
                  <c:v>Emigrarea populației</c:v>
                </c:pt>
                <c:pt idx="5">
                  <c:v>Serviciile comunale</c:v>
                </c:pt>
                <c:pt idx="6">
                  <c:v>Situația economică</c:v>
                </c:pt>
                <c:pt idx="7">
                  <c:v>Salarii și pensii mai mari</c:v>
                </c:pt>
                <c:pt idx="8">
                  <c:v>Relațiile interetnice</c:v>
                </c:pt>
                <c:pt idx="9">
                  <c:v>Calamitățile naturale (inundații, alunecări de teren, seceta și altele)</c:v>
                </c:pt>
                <c:pt idx="10">
                  <c:v>Refugiații din Ucraina</c:v>
                </c:pt>
                <c:pt idx="11">
                  <c:v>Instaurarea unei dictaturi</c:v>
                </c:pt>
                <c:pt idx="12">
                  <c:v>Foamea</c:v>
                </c:pt>
                <c:pt idx="13">
                  <c:v>Boală</c:v>
                </c:pt>
                <c:pt idx="14">
                  <c:v>Criminalitatea, infracțiunile</c:v>
                </c:pt>
                <c:pt idx="15">
                  <c:v>Șomajul</c:v>
                </c:pt>
                <c:pt idx="16">
                  <c:v>Migranții în căutare de lucru în Moldova</c:v>
                </c:pt>
                <c:pt idx="17">
                  <c:v>Sărăcia</c:v>
                </c:pt>
                <c:pt idx="18">
                  <c:v>Corupția</c:v>
                </c:pt>
                <c:pt idx="19">
                  <c:v>Viitorul copiilor</c:v>
                </c:pt>
                <c:pt idx="20">
                  <c:v>Un război în zonă</c:v>
                </c:pt>
                <c:pt idx="21">
                  <c:v>Prețurile</c:v>
                </c:pt>
              </c:strCache>
            </c:strRef>
          </c:cat>
          <c:val>
            <c:numRef>
              <c:f>Sheet1!$C$2:$C$23</c:f>
              <c:numCache>
                <c:formatCode>General</c:formatCode>
                <c:ptCount val="22"/>
                <c:pt idx="0">
                  <c:v>0.4</c:v>
                </c:pt>
                <c:pt idx="1">
                  <c:v>0.5</c:v>
                </c:pt>
                <c:pt idx="2">
                  <c:v>0</c:v>
                </c:pt>
                <c:pt idx="3">
                  <c:v>0.1</c:v>
                </c:pt>
                <c:pt idx="4">
                  <c:v>0</c:v>
                </c:pt>
                <c:pt idx="5">
                  <c:v>0.1</c:v>
                </c:pt>
                <c:pt idx="6">
                  <c:v>0.2</c:v>
                </c:pt>
                <c:pt idx="7">
                  <c:v>0.4</c:v>
                </c:pt>
                <c:pt idx="8">
                  <c:v>1.4</c:v>
                </c:pt>
                <c:pt idx="9">
                  <c:v>1.9</c:v>
                </c:pt>
                <c:pt idx="10">
                  <c:v>3.7</c:v>
                </c:pt>
                <c:pt idx="11">
                  <c:v>2.4</c:v>
                </c:pt>
                <c:pt idx="12">
                  <c:v>3.3</c:v>
                </c:pt>
                <c:pt idx="13">
                  <c:v>3.4</c:v>
                </c:pt>
                <c:pt idx="14">
                  <c:v>5.2</c:v>
                </c:pt>
                <c:pt idx="15">
                  <c:v>6.6</c:v>
                </c:pt>
                <c:pt idx="16">
                  <c:v>7.9</c:v>
                </c:pt>
                <c:pt idx="17">
                  <c:v>10.6</c:v>
                </c:pt>
                <c:pt idx="18">
                  <c:v>11.8</c:v>
                </c:pt>
                <c:pt idx="19">
                  <c:v>11</c:v>
                </c:pt>
                <c:pt idx="20">
                  <c:v>11.1</c:v>
                </c:pt>
                <c:pt idx="21">
                  <c:v>18</c:v>
                </c:pt>
              </c:numCache>
            </c:numRef>
          </c:val>
          <c:extLst>
            <c:ext xmlns:c16="http://schemas.microsoft.com/office/drawing/2014/chart" uri="{C3380CC4-5D6E-409C-BE32-E72D297353CC}">
              <c16:uniqueId val="{00000001-9920-456F-B331-21489037F25E}"/>
            </c:ext>
          </c:extLst>
        </c:ser>
        <c:ser>
          <c:idx val="2"/>
          <c:order val="2"/>
          <c:tx>
            <c:strRef>
              <c:f>Sheet1!$D$1</c:f>
              <c:strCache>
                <c:ptCount val="1"/>
                <c:pt idx="0">
                  <c:v>Opțiunea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ln>
                      <a:solidFill>
                        <a:schemeClr val="tx1">
                          <a:lumMod val="15000"/>
                          <a:lumOff val="85000"/>
                        </a:schemeClr>
                      </a:solidFill>
                    </a:ln>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NR</c:v>
                </c:pt>
                <c:pt idx="1">
                  <c:v>NŞ</c:v>
                </c:pt>
                <c:pt idx="2">
                  <c:v>Altceva</c:v>
                </c:pt>
                <c:pt idx="3">
                  <c:v>Propaganda rusească</c:v>
                </c:pt>
                <c:pt idx="4">
                  <c:v>Emigrarea populației</c:v>
                </c:pt>
                <c:pt idx="5">
                  <c:v>Serviciile comunale</c:v>
                </c:pt>
                <c:pt idx="6">
                  <c:v>Situația economică</c:v>
                </c:pt>
                <c:pt idx="7">
                  <c:v>Salarii și pensii mai mari</c:v>
                </c:pt>
                <c:pt idx="8">
                  <c:v>Relațiile interetnice</c:v>
                </c:pt>
                <c:pt idx="9">
                  <c:v>Calamitățile naturale (inundații, alunecări de teren, seceta și altele)</c:v>
                </c:pt>
                <c:pt idx="10">
                  <c:v>Refugiații din Ucraina</c:v>
                </c:pt>
                <c:pt idx="11">
                  <c:v>Instaurarea unei dictaturi</c:v>
                </c:pt>
                <c:pt idx="12">
                  <c:v>Foamea</c:v>
                </c:pt>
                <c:pt idx="13">
                  <c:v>Boală</c:v>
                </c:pt>
                <c:pt idx="14">
                  <c:v>Criminalitatea, infracțiunile</c:v>
                </c:pt>
                <c:pt idx="15">
                  <c:v>Șomajul</c:v>
                </c:pt>
                <c:pt idx="16">
                  <c:v>Migranții în căutare de lucru în Moldova</c:v>
                </c:pt>
                <c:pt idx="17">
                  <c:v>Sărăcia</c:v>
                </c:pt>
                <c:pt idx="18">
                  <c:v>Corupția</c:v>
                </c:pt>
                <c:pt idx="19">
                  <c:v>Viitorul copiilor</c:v>
                </c:pt>
                <c:pt idx="20">
                  <c:v>Un război în zonă</c:v>
                </c:pt>
                <c:pt idx="21">
                  <c:v>Prețurile</c:v>
                </c:pt>
              </c:strCache>
            </c:strRef>
          </c:cat>
          <c:val>
            <c:numRef>
              <c:f>Sheet1!$D$2:$D$23</c:f>
              <c:numCache>
                <c:formatCode>General</c:formatCode>
                <c:ptCount val="22"/>
                <c:pt idx="0">
                  <c:v>1.3</c:v>
                </c:pt>
                <c:pt idx="1">
                  <c:v>1.1000000000000001</c:v>
                </c:pt>
                <c:pt idx="2">
                  <c:v>0.1</c:v>
                </c:pt>
                <c:pt idx="3">
                  <c:v>0.1</c:v>
                </c:pt>
                <c:pt idx="4">
                  <c:v>0.1</c:v>
                </c:pt>
                <c:pt idx="5">
                  <c:v>0.2</c:v>
                </c:pt>
                <c:pt idx="6">
                  <c:v>0.2</c:v>
                </c:pt>
                <c:pt idx="7">
                  <c:v>0.4</c:v>
                </c:pt>
                <c:pt idx="8">
                  <c:v>1</c:v>
                </c:pt>
                <c:pt idx="9">
                  <c:v>1.4</c:v>
                </c:pt>
                <c:pt idx="10">
                  <c:v>3</c:v>
                </c:pt>
                <c:pt idx="11">
                  <c:v>2.9</c:v>
                </c:pt>
                <c:pt idx="12">
                  <c:v>3.4</c:v>
                </c:pt>
                <c:pt idx="13">
                  <c:v>3.7</c:v>
                </c:pt>
                <c:pt idx="14">
                  <c:v>5.5</c:v>
                </c:pt>
                <c:pt idx="15">
                  <c:v>6.5</c:v>
                </c:pt>
                <c:pt idx="16">
                  <c:v>6.5</c:v>
                </c:pt>
                <c:pt idx="17">
                  <c:v>9.4</c:v>
                </c:pt>
                <c:pt idx="18">
                  <c:v>12.3</c:v>
                </c:pt>
                <c:pt idx="19">
                  <c:v>13.5</c:v>
                </c:pt>
                <c:pt idx="20">
                  <c:v>11.8</c:v>
                </c:pt>
                <c:pt idx="21">
                  <c:v>15.8</c:v>
                </c:pt>
              </c:numCache>
            </c:numRef>
          </c:val>
          <c:extLst>
            <c:ext xmlns:c16="http://schemas.microsoft.com/office/drawing/2014/chart" uri="{C3380CC4-5D6E-409C-BE32-E72D297353CC}">
              <c16:uniqueId val="{00000002-9920-456F-B331-21489037F25E}"/>
            </c:ext>
          </c:extLst>
        </c:ser>
        <c:dLbls>
          <c:showLegendKey val="0"/>
          <c:showVal val="0"/>
          <c:showCatName val="0"/>
          <c:showSerName val="0"/>
          <c:showPercent val="0"/>
          <c:showBubbleSize val="0"/>
        </c:dLbls>
        <c:gapWidth val="150"/>
        <c:overlap val="100"/>
        <c:axId val="1244583056"/>
        <c:axId val="1244568176"/>
      </c:barChart>
      <c:catAx>
        <c:axId val="1244583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1244568176"/>
        <c:crosses val="autoZero"/>
        <c:auto val="1"/>
        <c:lblAlgn val="ctr"/>
        <c:lblOffset val="100"/>
        <c:noMultiLvlLbl val="0"/>
      </c:catAx>
      <c:valAx>
        <c:axId val="12445681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445830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Corupția</c:v>
                </c:pt>
                <c:pt idx="1">
                  <c:v>Viitorul copiilor</c:v>
                </c:pt>
                <c:pt idx="2">
                  <c:v>Sărăcia</c:v>
                </c:pt>
                <c:pt idx="3">
                  <c:v>Un război din regiune</c:v>
                </c:pt>
                <c:pt idx="4">
                  <c:v>Prețurile</c:v>
                </c:pt>
              </c:strCache>
            </c:strRef>
          </c:cat>
          <c:val>
            <c:numRef>
              <c:f>Sheet1!$B$2:$B$6</c:f>
              <c:numCache>
                <c:formatCode>0%</c:formatCode>
                <c:ptCount val="5"/>
                <c:pt idx="0">
                  <c:v>0.44</c:v>
                </c:pt>
                <c:pt idx="1">
                  <c:v>0.45</c:v>
                </c:pt>
                <c:pt idx="2">
                  <c:v>0.56999999999999995</c:v>
                </c:pt>
                <c:pt idx="3">
                  <c:v>0.08</c:v>
                </c:pt>
                <c:pt idx="4">
                  <c:v>0.53</c:v>
                </c:pt>
              </c:numCache>
            </c:numRef>
          </c:val>
          <c:extLst>
            <c:ext xmlns:c16="http://schemas.microsoft.com/office/drawing/2014/chart" uri="{C3380CC4-5D6E-409C-BE32-E72D297353CC}">
              <c16:uniqueId val="{00000000-7048-4089-9DB6-3CB22D34495B}"/>
            </c:ext>
          </c:extLst>
        </c:ser>
        <c:ser>
          <c:idx val="1"/>
          <c:order val="1"/>
          <c:tx>
            <c:strRef>
              <c:f>Sheet1!$C$1</c:f>
              <c:strCache>
                <c:ptCount val="1"/>
                <c:pt idx="0">
                  <c:v>2022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Corupția</c:v>
                </c:pt>
                <c:pt idx="1">
                  <c:v>Viitorul copiilor</c:v>
                </c:pt>
                <c:pt idx="2">
                  <c:v>Sărăcia</c:v>
                </c:pt>
                <c:pt idx="3">
                  <c:v>Un război din regiune</c:v>
                </c:pt>
                <c:pt idx="4">
                  <c:v>Prețurile</c:v>
                </c:pt>
              </c:strCache>
            </c:strRef>
          </c:cat>
          <c:val>
            <c:numRef>
              <c:f>Sheet1!$C$2:$C$6</c:f>
              <c:numCache>
                <c:formatCode>0%</c:formatCode>
                <c:ptCount val="5"/>
                <c:pt idx="0">
                  <c:v>0.23</c:v>
                </c:pt>
                <c:pt idx="1">
                  <c:v>0.37</c:v>
                </c:pt>
                <c:pt idx="2">
                  <c:v>0.4</c:v>
                </c:pt>
                <c:pt idx="3">
                  <c:v>0.41</c:v>
                </c:pt>
                <c:pt idx="4">
                  <c:v>0.56999999999999995</c:v>
                </c:pt>
              </c:numCache>
            </c:numRef>
          </c:val>
          <c:extLst>
            <c:ext xmlns:c16="http://schemas.microsoft.com/office/drawing/2014/chart" uri="{C3380CC4-5D6E-409C-BE32-E72D297353CC}">
              <c16:uniqueId val="{00000001-7048-4089-9DB6-3CB22D34495B}"/>
            </c:ext>
          </c:extLst>
        </c:ser>
        <c:ser>
          <c:idx val="2"/>
          <c:order val="2"/>
          <c:tx>
            <c:strRef>
              <c:f>Sheet1!$D$1</c:f>
              <c:strCache>
                <c:ptCount val="1"/>
                <c:pt idx="0">
                  <c:v>2023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Corupția</c:v>
                </c:pt>
                <c:pt idx="1">
                  <c:v>Viitorul copiilor</c:v>
                </c:pt>
                <c:pt idx="2">
                  <c:v>Sărăcia</c:v>
                </c:pt>
                <c:pt idx="3">
                  <c:v>Un război din regiune</c:v>
                </c:pt>
                <c:pt idx="4">
                  <c:v>Prețurile</c:v>
                </c:pt>
              </c:strCache>
            </c:strRef>
          </c:cat>
          <c:val>
            <c:numRef>
              <c:f>Sheet1!$D$2:$D$6</c:f>
              <c:numCache>
                <c:formatCode>0%</c:formatCode>
                <c:ptCount val="5"/>
                <c:pt idx="0">
                  <c:v>0.26</c:v>
                </c:pt>
                <c:pt idx="1">
                  <c:v>0.44</c:v>
                </c:pt>
                <c:pt idx="2">
                  <c:v>0.48</c:v>
                </c:pt>
                <c:pt idx="3">
                  <c:v>0.36</c:v>
                </c:pt>
                <c:pt idx="4">
                  <c:v>0.49</c:v>
                </c:pt>
              </c:numCache>
            </c:numRef>
          </c:val>
          <c:extLst>
            <c:ext xmlns:c16="http://schemas.microsoft.com/office/drawing/2014/chart" uri="{C3380CC4-5D6E-409C-BE32-E72D297353CC}">
              <c16:uniqueId val="{00000002-7048-4089-9DB6-3CB22D34495B}"/>
            </c:ext>
          </c:extLst>
        </c:ser>
        <c:ser>
          <c:idx val="3"/>
          <c:order val="3"/>
          <c:tx>
            <c:strRef>
              <c:f>Sheet1!$E$1</c:f>
              <c:strCache>
                <c:ptCount val="1"/>
                <c:pt idx="0">
                  <c:v>2024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Corupția</c:v>
                </c:pt>
                <c:pt idx="1">
                  <c:v>Viitorul copiilor</c:v>
                </c:pt>
                <c:pt idx="2">
                  <c:v>Sărăcia</c:v>
                </c:pt>
                <c:pt idx="3">
                  <c:v>Un război din regiune</c:v>
                </c:pt>
                <c:pt idx="4">
                  <c:v>Prețurile</c:v>
                </c:pt>
              </c:strCache>
            </c:strRef>
          </c:cat>
          <c:val>
            <c:numRef>
              <c:f>Sheet1!$E$2:$E$6</c:f>
              <c:numCache>
                <c:formatCode>0%</c:formatCode>
                <c:ptCount val="5"/>
                <c:pt idx="0">
                  <c:v>0.36</c:v>
                </c:pt>
                <c:pt idx="1">
                  <c:v>0.36</c:v>
                </c:pt>
                <c:pt idx="2">
                  <c:v>0.32</c:v>
                </c:pt>
                <c:pt idx="3">
                  <c:v>0.39</c:v>
                </c:pt>
                <c:pt idx="4">
                  <c:v>0.41</c:v>
                </c:pt>
              </c:numCache>
            </c:numRef>
          </c:val>
          <c:extLst>
            <c:ext xmlns:c16="http://schemas.microsoft.com/office/drawing/2014/chart" uri="{C3380CC4-5D6E-409C-BE32-E72D297353CC}">
              <c16:uniqueId val="{00000003-7048-4089-9DB6-3CB22D34495B}"/>
            </c:ext>
          </c:extLst>
        </c:ser>
        <c:ser>
          <c:idx val="4"/>
          <c:order val="4"/>
          <c:tx>
            <c:strRef>
              <c:f>Sheet1!$F$1</c:f>
              <c:strCache>
                <c:ptCount val="1"/>
                <c:pt idx="0">
                  <c:v>2025</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Corupția</c:v>
                </c:pt>
                <c:pt idx="1">
                  <c:v>Viitorul copiilor</c:v>
                </c:pt>
                <c:pt idx="2">
                  <c:v>Sărăcia</c:v>
                </c:pt>
                <c:pt idx="3">
                  <c:v>Un război din regiune</c:v>
                </c:pt>
                <c:pt idx="4">
                  <c:v>Prețurile</c:v>
                </c:pt>
              </c:strCache>
            </c:strRef>
          </c:cat>
          <c:val>
            <c:numRef>
              <c:f>Sheet1!$F$2:$F$6</c:f>
              <c:numCache>
                <c:formatCode>0%</c:formatCode>
                <c:ptCount val="5"/>
                <c:pt idx="0">
                  <c:v>0.28799999999999998</c:v>
                </c:pt>
                <c:pt idx="1">
                  <c:v>0.312</c:v>
                </c:pt>
                <c:pt idx="2">
                  <c:v>0.24399999999999999</c:v>
                </c:pt>
                <c:pt idx="3">
                  <c:v>0.39200000000000002</c:v>
                </c:pt>
                <c:pt idx="4">
                  <c:v>0.41099999999999998</c:v>
                </c:pt>
              </c:numCache>
            </c:numRef>
          </c:val>
          <c:extLst>
            <c:ext xmlns:c16="http://schemas.microsoft.com/office/drawing/2014/chart" uri="{C3380CC4-5D6E-409C-BE32-E72D297353CC}">
              <c16:uniqueId val="{00000000-1EE1-4726-AED0-06CA7CD7E281}"/>
            </c:ext>
          </c:extLst>
        </c:ser>
        <c:ser>
          <c:idx val="5"/>
          <c:order val="5"/>
          <c:tx>
            <c:strRef>
              <c:f>Sheet1!$G$1</c:f>
              <c:strCache>
                <c:ptCount val="1"/>
                <c:pt idx="0">
                  <c:v>2026</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Corupția</c:v>
                </c:pt>
                <c:pt idx="1">
                  <c:v>Viitorul copiilor</c:v>
                </c:pt>
                <c:pt idx="2">
                  <c:v>Sărăcia</c:v>
                </c:pt>
                <c:pt idx="3">
                  <c:v>Un război din regiune</c:v>
                </c:pt>
                <c:pt idx="4">
                  <c:v>Prețurile</c:v>
                </c:pt>
              </c:strCache>
            </c:strRef>
          </c:cat>
          <c:val>
            <c:numRef>
              <c:f>Sheet1!$G$2:$G$6</c:f>
              <c:numCache>
                <c:formatCode>0%</c:formatCode>
                <c:ptCount val="5"/>
                <c:pt idx="0">
                  <c:v>0.34</c:v>
                </c:pt>
                <c:pt idx="1">
                  <c:v>0.41399999999999998</c:v>
                </c:pt>
                <c:pt idx="2">
                  <c:v>0.29899999999999999</c:v>
                </c:pt>
                <c:pt idx="3">
                  <c:v>0.43799999999999994</c:v>
                </c:pt>
                <c:pt idx="4">
                  <c:v>0.49299999999999999</c:v>
                </c:pt>
              </c:numCache>
            </c:numRef>
          </c:val>
          <c:extLst>
            <c:ext xmlns:c16="http://schemas.microsoft.com/office/drawing/2014/chart" uri="{C3380CC4-5D6E-409C-BE32-E72D297353CC}">
              <c16:uniqueId val="{00000000-1D7A-4E28-A869-F1341E6A11CE}"/>
            </c:ext>
          </c:extLst>
        </c:ser>
        <c:dLbls>
          <c:showLegendKey val="0"/>
          <c:showVal val="0"/>
          <c:showCatName val="0"/>
          <c:showSerName val="0"/>
          <c:showPercent val="0"/>
          <c:showBubbleSize val="0"/>
        </c:dLbls>
        <c:gapWidth val="219"/>
        <c:overlap val="-27"/>
        <c:axId val="1103116496"/>
        <c:axId val="1103124656"/>
      </c:barChart>
      <c:catAx>
        <c:axId val="1103116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1103124656"/>
        <c:crosses val="autoZero"/>
        <c:auto val="1"/>
        <c:lblAlgn val="ctr"/>
        <c:lblOffset val="100"/>
        <c:noMultiLvlLbl val="0"/>
      </c:catAx>
      <c:valAx>
        <c:axId val="1103124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0311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Opțiunea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ln>
                      <a:solidFill>
                        <a:schemeClr val="tx1">
                          <a:lumMod val="15000"/>
                          <a:lumOff val="85000"/>
                        </a:schemeClr>
                      </a:solidFill>
                    </a:ln>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Nu răspunde</c:v>
                </c:pt>
                <c:pt idx="1">
                  <c:v>Nu știu</c:v>
                </c:pt>
                <c:pt idx="2">
                  <c:v>Nu se informează deloc</c:v>
                </c:pt>
                <c:pt idx="3">
                  <c:v>Sondajele de opinie</c:v>
                </c:pt>
                <c:pt idx="4">
                  <c:v>Zvonuri</c:v>
                </c:pt>
                <c:pt idx="5">
                  <c:v>Ziarele</c:v>
                </c:pt>
                <c:pt idx="6">
                  <c:v>Primăria / APL</c:v>
                </c:pt>
                <c:pt idx="7">
                  <c:v>Colegii de serviciu</c:v>
                </c:pt>
                <c:pt idx="8">
                  <c:v>Familia</c:v>
                </c:pt>
                <c:pt idx="9">
                  <c:v>Radioul</c:v>
                </c:pt>
                <c:pt idx="10">
                  <c:v>Prietenii, vecinii</c:v>
                </c:pt>
                <c:pt idx="11">
                  <c:v>Rețelele de socializare</c:v>
                </c:pt>
                <c:pt idx="12">
                  <c:v>Televiziunea</c:v>
                </c:pt>
                <c:pt idx="13">
                  <c:v>Internetul</c:v>
                </c:pt>
              </c:strCache>
            </c:strRef>
          </c:cat>
          <c:val>
            <c:numRef>
              <c:f>Sheet1!$B$2:$B$15</c:f>
              <c:numCache>
                <c:formatCode>General</c:formatCode>
                <c:ptCount val="14"/>
                <c:pt idx="0">
                  <c:v>0.1</c:v>
                </c:pt>
                <c:pt idx="1">
                  <c:v>0.2</c:v>
                </c:pt>
                <c:pt idx="2">
                  <c:v>0.7</c:v>
                </c:pt>
                <c:pt idx="3">
                  <c:v>0.3</c:v>
                </c:pt>
                <c:pt idx="4">
                  <c:v>0.8</c:v>
                </c:pt>
                <c:pt idx="5">
                  <c:v>1.1000000000000001</c:v>
                </c:pt>
                <c:pt idx="6">
                  <c:v>1.1000000000000001</c:v>
                </c:pt>
                <c:pt idx="7">
                  <c:v>1.4</c:v>
                </c:pt>
                <c:pt idx="8">
                  <c:v>4.4000000000000004</c:v>
                </c:pt>
                <c:pt idx="9">
                  <c:v>4.3</c:v>
                </c:pt>
                <c:pt idx="10">
                  <c:v>4.0999999999999996</c:v>
                </c:pt>
                <c:pt idx="11">
                  <c:v>15.2</c:v>
                </c:pt>
                <c:pt idx="12">
                  <c:v>20.6</c:v>
                </c:pt>
                <c:pt idx="13">
                  <c:v>45.8</c:v>
                </c:pt>
              </c:numCache>
            </c:numRef>
          </c:val>
          <c:extLst>
            <c:ext xmlns:c16="http://schemas.microsoft.com/office/drawing/2014/chart" uri="{C3380CC4-5D6E-409C-BE32-E72D297353CC}">
              <c16:uniqueId val="{00000000-9920-456F-B331-21489037F25E}"/>
            </c:ext>
          </c:extLst>
        </c:ser>
        <c:ser>
          <c:idx val="1"/>
          <c:order val="1"/>
          <c:tx>
            <c:strRef>
              <c:f>Sheet1!$C$1</c:f>
              <c:strCache>
                <c:ptCount val="1"/>
                <c:pt idx="0">
                  <c:v>Opțiunea 2</c:v>
                </c:pt>
              </c:strCache>
            </c:strRef>
          </c:tx>
          <c:spPr>
            <a:solidFill>
              <a:schemeClr val="accent2"/>
            </a:solidFill>
            <a:ln>
              <a:noFill/>
            </a:ln>
            <a:effectLst/>
          </c:spPr>
          <c:invertIfNegative val="0"/>
          <c:dLbls>
            <c:spPr>
              <a:noFill/>
              <a:ln>
                <a:solidFill>
                  <a:schemeClr val="tx1">
                    <a:lumMod val="15000"/>
                    <a:lumOff val="85000"/>
                  </a:schemeClr>
                </a:solidFill>
              </a:ln>
              <a:effectLst/>
            </c:spPr>
            <c:txPr>
              <a:bodyPr rot="0" spcFirstLastPara="1" vertOverflow="ellipsis" vert="horz" wrap="square" lIns="38100" tIns="19050" rIns="38100" bIns="19050" anchor="ctr" anchorCtr="1">
                <a:spAutoFit/>
              </a:bodyPr>
              <a:lstStyle/>
              <a:p>
                <a:pPr>
                  <a:defRPr sz="1197" b="0" i="0" u="none" strike="noStrike" kern="1200" baseline="0">
                    <a:ln>
                      <a:solidFill>
                        <a:schemeClr val="tx1">
                          <a:lumMod val="15000"/>
                          <a:lumOff val="85000"/>
                        </a:schemeClr>
                      </a:solidFill>
                    </a:ln>
                    <a:no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Nu răspunde</c:v>
                </c:pt>
                <c:pt idx="1">
                  <c:v>Nu știu</c:v>
                </c:pt>
                <c:pt idx="2">
                  <c:v>Nu se informează deloc</c:v>
                </c:pt>
                <c:pt idx="3">
                  <c:v>Sondajele de opinie</c:v>
                </c:pt>
                <c:pt idx="4">
                  <c:v>Zvonuri</c:v>
                </c:pt>
                <c:pt idx="5">
                  <c:v>Ziarele</c:v>
                </c:pt>
                <c:pt idx="6">
                  <c:v>Primăria / APL</c:v>
                </c:pt>
                <c:pt idx="7">
                  <c:v>Colegii de serviciu</c:v>
                </c:pt>
                <c:pt idx="8">
                  <c:v>Familia</c:v>
                </c:pt>
                <c:pt idx="9">
                  <c:v>Radioul</c:v>
                </c:pt>
                <c:pt idx="10">
                  <c:v>Prietenii, vecinii</c:v>
                </c:pt>
                <c:pt idx="11">
                  <c:v>Rețelele de socializare</c:v>
                </c:pt>
                <c:pt idx="12">
                  <c:v>Televiziunea</c:v>
                </c:pt>
                <c:pt idx="13">
                  <c:v>Internetul</c:v>
                </c:pt>
              </c:strCache>
            </c:strRef>
          </c:cat>
          <c:val>
            <c:numRef>
              <c:f>Sheet1!$C$2:$C$15</c:f>
              <c:numCache>
                <c:formatCode>General</c:formatCode>
                <c:ptCount val="14"/>
                <c:pt idx="0">
                  <c:v>1.3</c:v>
                </c:pt>
                <c:pt idx="1">
                  <c:v>1.1000000000000001</c:v>
                </c:pt>
                <c:pt idx="2">
                  <c:v>1.4</c:v>
                </c:pt>
                <c:pt idx="3">
                  <c:v>1</c:v>
                </c:pt>
                <c:pt idx="4">
                  <c:v>1.8</c:v>
                </c:pt>
                <c:pt idx="5">
                  <c:v>2.1</c:v>
                </c:pt>
                <c:pt idx="6">
                  <c:v>2.6</c:v>
                </c:pt>
                <c:pt idx="7">
                  <c:v>4.0999999999999996</c:v>
                </c:pt>
                <c:pt idx="8">
                  <c:v>6.8</c:v>
                </c:pt>
                <c:pt idx="9">
                  <c:v>7.1</c:v>
                </c:pt>
                <c:pt idx="10">
                  <c:v>10.7</c:v>
                </c:pt>
                <c:pt idx="11">
                  <c:v>20.5</c:v>
                </c:pt>
                <c:pt idx="12">
                  <c:v>19.2</c:v>
                </c:pt>
                <c:pt idx="13">
                  <c:v>20.399999999999999</c:v>
                </c:pt>
              </c:numCache>
            </c:numRef>
          </c:val>
          <c:extLst>
            <c:ext xmlns:c16="http://schemas.microsoft.com/office/drawing/2014/chart" uri="{C3380CC4-5D6E-409C-BE32-E72D297353CC}">
              <c16:uniqueId val="{00000001-9920-456F-B331-21489037F25E}"/>
            </c:ext>
          </c:extLst>
        </c:ser>
        <c:ser>
          <c:idx val="2"/>
          <c:order val="2"/>
          <c:tx>
            <c:strRef>
              <c:f>Sheet1!$D$1</c:f>
              <c:strCache>
                <c:ptCount val="1"/>
                <c:pt idx="0">
                  <c:v>Opțiunea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ln>
                      <a:solidFill>
                        <a:schemeClr val="tx1">
                          <a:lumMod val="15000"/>
                          <a:lumOff val="85000"/>
                        </a:schemeClr>
                      </a:solidFill>
                    </a:ln>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Nu răspunde</c:v>
                </c:pt>
                <c:pt idx="1">
                  <c:v>Nu știu</c:v>
                </c:pt>
                <c:pt idx="2">
                  <c:v>Nu se informează deloc</c:v>
                </c:pt>
                <c:pt idx="3">
                  <c:v>Sondajele de opinie</c:v>
                </c:pt>
                <c:pt idx="4">
                  <c:v>Zvonuri</c:v>
                </c:pt>
                <c:pt idx="5">
                  <c:v>Ziarele</c:v>
                </c:pt>
                <c:pt idx="6">
                  <c:v>Primăria / APL</c:v>
                </c:pt>
                <c:pt idx="7">
                  <c:v>Colegii de serviciu</c:v>
                </c:pt>
                <c:pt idx="8">
                  <c:v>Familia</c:v>
                </c:pt>
                <c:pt idx="9">
                  <c:v>Radioul</c:v>
                </c:pt>
                <c:pt idx="10">
                  <c:v>Prietenii, vecinii</c:v>
                </c:pt>
                <c:pt idx="11">
                  <c:v>Rețelele de socializare</c:v>
                </c:pt>
                <c:pt idx="12">
                  <c:v>Televiziunea</c:v>
                </c:pt>
                <c:pt idx="13">
                  <c:v>Internetul</c:v>
                </c:pt>
              </c:strCache>
            </c:strRef>
          </c:cat>
          <c:val>
            <c:numRef>
              <c:f>Sheet1!$D$2:$D$15</c:f>
              <c:numCache>
                <c:formatCode>General</c:formatCode>
                <c:ptCount val="14"/>
                <c:pt idx="0">
                  <c:v>1.4000000000000001</c:v>
                </c:pt>
                <c:pt idx="1">
                  <c:v>1.3</c:v>
                </c:pt>
                <c:pt idx="2">
                  <c:v>2.0999999999999996</c:v>
                </c:pt>
                <c:pt idx="3">
                  <c:v>1.3</c:v>
                </c:pt>
                <c:pt idx="4">
                  <c:v>2.6</c:v>
                </c:pt>
                <c:pt idx="5">
                  <c:v>3.2</c:v>
                </c:pt>
                <c:pt idx="6">
                  <c:v>3.7</c:v>
                </c:pt>
                <c:pt idx="7">
                  <c:v>5.5</c:v>
                </c:pt>
                <c:pt idx="8">
                  <c:v>11.2</c:v>
                </c:pt>
                <c:pt idx="9">
                  <c:v>11.399999999999999</c:v>
                </c:pt>
                <c:pt idx="10">
                  <c:v>14.799999999999999</c:v>
                </c:pt>
                <c:pt idx="11">
                  <c:v>35.700000000000003</c:v>
                </c:pt>
                <c:pt idx="12">
                  <c:v>39.799999999999997</c:v>
                </c:pt>
                <c:pt idx="13">
                  <c:v>66.199999999999989</c:v>
                </c:pt>
              </c:numCache>
            </c:numRef>
          </c:val>
          <c:extLst>
            <c:ext xmlns:c16="http://schemas.microsoft.com/office/drawing/2014/chart" uri="{C3380CC4-5D6E-409C-BE32-E72D297353CC}">
              <c16:uniqueId val="{00000002-9920-456F-B331-21489037F25E}"/>
            </c:ext>
          </c:extLst>
        </c:ser>
        <c:dLbls>
          <c:showLegendKey val="0"/>
          <c:showVal val="0"/>
          <c:showCatName val="0"/>
          <c:showSerName val="0"/>
          <c:showPercent val="0"/>
          <c:showBubbleSize val="0"/>
        </c:dLbls>
        <c:gapWidth val="150"/>
        <c:overlap val="100"/>
        <c:axId val="1244583056"/>
        <c:axId val="1244568176"/>
      </c:barChart>
      <c:catAx>
        <c:axId val="1244583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1244568176"/>
        <c:crosses val="autoZero"/>
        <c:auto val="1"/>
        <c:lblAlgn val="ctr"/>
        <c:lblOffset val="100"/>
        <c:noMultiLvlLbl val="0"/>
      </c:catAx>
      <c:valAx>
        <c:axId val="12445681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445830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671716307200731"/>
          <c:y val="3.3940103369484137E-2"/>
          <c:w val="0.73227443037011686"/>
          <c:h val="0.80533870772420302"/>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Nu răspunde </c:v>
                </c:pt>
                <c:pt idx="1">
                  <c:v>Nu ştiu  </c:v>
                </c:pt>
                <c:pt idx="2">
                  <c:v>Deloc </c:v>
                </c:pt>
                <c:pt idx="3">
                  <c:v>Puţin</c:v>
                </c:pt>
                <c:pt idx="4">
                  <c:v>Nici mult. nici puţin </c:v>
                </c:pt>
                <c:pt idx="5">
                  <c:v>Mult </c:v>
                </c:pt>
                <c:pt idx="6">
                  <c:v>Foarte mult </c:v>
                </c:pt>
              </c:strCache>
            </c:strRef>
          </c:cat>
          <c:val>
            <c:numRef>
              <c:f>Sheet1!$B$2:$B$8</c:f>
              <c:numCache>
                <c:formatCode>0.0%</c:formatCode>
                <c:ptCount val="7"/>
                <c:pt idx="0">
                  <c:v>1E-3</c:v>
                </c:pt>
                <c:pt idx="1">
                  <c:v>1E-3</c:v>
                </c:pt>
                <c:pt idx="2">
                  <c:v>0.19900000000000001</c:v>
                </c:pt>
                <c:pt idx="3">
                  <c:v>0.246</c:v>
                </c:pt>
                <c:pt idx="4">
                  <c:v>0.28499999999999998</c:v>
                </c:pt>
                <c:pt idx="5">
                  <c:v>0.19400000000000001</c:v>
                </c:pt>
                <c:pt idx="6">
                  <c:v>7.3999999999999996E-2</c:v>
                </c:pt>
              </c:numCache>
            </c:numRef>
          </c:val>
          <c:extLst>
            <c:ext xmlns:c16="http://schemas.microsoft.com/office/drawing/2014/chart" uri="{C3380CC4-5D6E-409C-BE32-E72D297353CC}">
              <c16:uniqueId val="{00000000-9CE5-4677-97C2-6EA1E2B9A421}"/>
            </c:ext>
          </c:extLst>
        </c:ser>
        <c:dLbls>
          <c:showLegendKey val="0"/>
          <c:showVal val="0"/>
          <c:showCatName val="0"/>
          <c:showSerName val="0"/>
          <c:showPercent val="0"/>
          <c:showBubbleSize val="0"/>
        </c:dLbls>
        <c:gapWidth val="182"/>
        <c:axId val="1145031039"/>
        <c:axId val="1145014719"/>
      </c:barChart>
      <c:catAx>
        <c:axId val="114503103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145014719"/>
        <c:crosses val="autoZero"/>
        <c:auto val="1"/>
        <c:lblAlgn val="ctr"/>
        <c:lblOffset val="100"/>
        <c:noMultiLvlLbl val="0"/>
      </c:catAx>
      <c:valAx>
        <c:axId val="1145014719"/>
        <c:scaling>
          <c:orientation val="minMax"/>
        </c:scaling>
        <c:delete val="0"/>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503103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B43-4EB1-A224-175EA42B56B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583D-4AAD-A818-9F4E3A924F2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2-AB43-4EB1-A224-175EA42B56B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583D-4AAD-A818-9F4E3A924F2E}"/>
              </c:ext>
            </c:extLst>
          </c:dPt>
          <c:dLbls>
            <c:dLbl>
              <c:idx val="0"/>
              <c:layout>
                <c:manualLayout>
                  <c:x val="3.1622399102286126E-2"/>
                  <c:y val="6.233714779224229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B43-4EB1-A224-175EA42B56B7}"/>
                </c:ext>
              </c:extLst>
            </c:dLbl>
            <c:dLbl>
              <c:idx val="2"/>
              <c:layout>
                <c:manualLayout>
                  <c:x val="-3.4231712883715626E-2"/>
                  <c:y val="6.8783440863476935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B43-4EB1-A224-175EA42B56B7}"/>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Da</c:v>
                </c:pt>
                <c:pt idx="1">
                  <c:v>Nu</c:v>
                </c:pt>
                <c:pt idx="2">
                  <c:v>Nu știu</c:v>
                </c:pt>
                <c:pt idx="3">
                  <c:v>Nu răspunde</c:v>
                </c:pt>
              </c:strCache>
            </c:strRef>
          </c:cat>
          <c:val>
            <c:numRef>
              <c:f>Sheet1!$B$2:$B$5</c:f>
              <c:numCache>
                <c:formatCode>General</c:formatCode>
                <c:ptCount val="4"/>
                <c:pt idx="0">
                  <c:v>21.6</c:v>
                </c:pt>
                <c:pt idx="1">
                  <c:v>72.099999999999994</c:v>
                </c:pt>
                <c:pt idx="2">
                  <c:v>6</c:v>
                </c:pt>
                <c:pt idx="3">
                  <c:v>0.3</c:v>
                </c:pt>
              </c:numCache>
            </c:numRef>
          </c:val>
          <c:extLst>
            <c:ext xmlns:c16="http://schemas.microsoft.com/office/drawing/2014/chart" uri="{C3380CC4-5D6E-409C-BE32-E72D297353CC}">
              <c16:uniqueId val="{00000000-AB43-4EB1-A224-175EA42B56B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solidFill>
                <a:schemeClr val="tx1">
                  <a:lumMod val="15000"/>
                  <a:lumOff val="85000"/>
                  <a:alpha val="97000"/>
                </a:schemeClr>
              </a:solidFill>
            </a:ln>
          </c:spPr>
          <c:dPt>
            <c:idx val="0"/>
            <c:bubble3D val="0"/>
            <c:spPr>
              <a:solidFill>
                <a:schemeClr val="accent1"/>
              </a:solidFill>
              <a:ln w="19050">
                <a:solidFill>
                  <a:schemeClr val="tx1">
                    <a:lumMod val="15000"/>
                    <a:lumOff val="85000"/>
                    <a:alpha val="97000"/>
                  </a:schemeClr>
                </a:solidFill>
              </a:ln>
              <a:effectLst/>
            </c:spPr>
            <c:extLst>
              <c:ext xmlns:c16="http://schemas.microsoft.com/office/drawing/2014/chart" uri="{C3380CC4-5D6E-409C-BE32-E72D297353CC}">
                <c16:uniqueId val="{00000001-169C-43FC-94CE-4316B29FA08A}"/>
              </c:ext>
            </c:extLst>
          </c:dPt>
          <c:dPt>
            <c:idx val="1"/>
            <c:bubble3D val="0"/>
            <c:spPr>
              <a:solidFill>
                <a:schemeClr val="accent2"/>
              </a:solidFill>
              <a:ln w="19050">
                <a:solidFill>
                  <a:schemeClr val="tx1">
                    <a:lumMod val="15000"/>
                    <a:lumOff val="85000"/>
                    <a:alpha val="97000"/>
                  </a:schemeClr>
                </a:solidFill>
              </a:ln>
              <a:effectLst/>
            </c:spPr>
            <c:extLst>
              <c:ext xmlns:c16="http://schemas.microsoft.com/office/drawing/2014/chart" uri="{C3380CC4-5D6E-409C-BE32-E72D297353CC}">
                <c16:uniqueId val="{00000002-169C-43FC-94CE-4316B29FA08A}"/>
              </c:ext>
            </c:extLst>
          </c:dPt>
          <c:dPt>
            <c:idx val="2"/>
            <c:bubble3D val="0"/>
            <c:spPr>
              <a:solidFill>
                <a:schemeClr val="accent3"/>
              </a:solidFill>
              <a:ln w="19050">
                <a:solidFill>
                  <a:schemeClr val="tx1">
                    <a:lumMod val="15000"/>
                    <a:lumOff val="85000"/>
                    <a:alpha val="97000"/>
                  </a:schemeClr>
                </a:solidFill>
              </a:ln>
              <a:effectLst/>
            </c:spPr>
            <c:extLst>
              <c:ext xmlns:c16="http://schemas.microsoft.com/office/drawing/2014/chart" uri="{C3380CC4-5D6E-409C-BE32-E72D297353CC}">
                <c16:uniqueId val="{00000003-169C-43FC-94CE-4316B29FA08A}"/>
              </c:ext>
            </c:extLst>
          </c:dPt>
          <c:dPt>
            <c:idx val="3"/>
            <c:bubble3D val="0"/>
            <c:spPr>
              <a:solidFill>
                <a:schemeClr val="accent4"/>
              </a:solidFill>
              <a:ln w="19050">
                <a:solidFill>
                  <a:schemeClr val="tx1">
                    <a:lumMod val="15000"/>
                    <a:lumOff val="85000"/>
                    <a:alpha val="97000"/>
                  </a:schemeClr>
                </a:solidFill>
              </a:ln>
              <a:effectLst/>
            </c:spPr>
            <c:extLst>
              <c:ext xmlns:c16="http://schemas.microsoft.com/office/drawing/2014/chart" uri="{C3380CC4-5D6E-409C-BE32-E72D297353CC}">
                <c16:uniqueId val="{00000007-C773-446F-9BA4-56581367812C}"/>
              </c:ext>
            </c:extLst>
          </c:dPt>
          <c:dLbls>
            <c:dLbl>
              <c:idx val="0"/>
              <c:layout>
                <c:manualLayout>
                  <c:x val="1.5706046255087678E-2"/>
                  <c:y val="-4.421536548068662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69C-43FC-94CE-4316B29FA08A}"/>
                </c:ext>
              </c:extLst>
            </c:dLbl>
            <c:dLbl>
              <c:idx val="1"/>
              <c:layout>
                <c:manualLayout>
                  <c:x val="-5.3310605196089621E-2"/>
                  <c:y val="-4.9600835421196882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69C-43FC-94CE-4316B29FA08A}"/>
                </c:ext>
              </c:extLst>
            </c:dLbl>
            <c:dLbl>
              <c:idx val="2"/>
              <c:layout>
                <c:manualLayout>
                  <c:x val="-2.5052113051086004E-2"/>
                  <c:y val="-2.17622717426226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69C-43FC-94CE-4316B29FA08A}"/>
                </c:ext>
              </c:extLst>
            </c:dLbl>
            <c:spPr>
              <a:noFill/>
              <a:ln>
                <a:noFill/>
              </a:ln>
              <a:effectLst>
                <a:outerShdw blurRad="50800" dist="76200" dir="5400000" algn="ctr" rotWithShape="0">
                  <a:srgbClr val="000000">
                    <a:alpha val="43137"/>
                  </a:srgbClr>
                </a:outerShdw>
              </a:effectLst>
            </c:spPr>
            <c:txPr>
              <a:bodyPr rot="0" spcFirstLastPara="1" vertOverflow="overflow" horzOverflow="overflow" wrap="square" anchor="ctr" anchorCtr="1">
                <a:spAutoFit/>
              </a:bodyPr>
              <a:lstStyle/>
              <a:p>
                <a:pPr>
                  <a:defRPr sz="1197" b="0" i="0" u="none" strike="noStrike" kern="1200" baseline="0">
                    <a:ln>
                      <a:noFill/>
                    </a:ln>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c15:spPr>
              </c:ext>
            </c:extLst>
          </c:dLbls>
          <c:cat>
            <c:strRef>
              <c:f>Sheet1!$A$2:$A$5</c:f>
              <c:strCache>
                <c:ptCount val="4"/>
                <c:pt idx="0">
                  <c:v>Da</c:v>
                </c:pt>
                <c:pt idx="1">
                  <c:v>Nu</c:v>
                </c:pt>
                <c:pt idx="2">
                  <c:v>Nu știu</c:v>
                </c:pt>
                <c:pt idx="3">
                  <c:v>Nu răspunde</c:v>
                </c:pt>
              </c:strCache>
            </c:strRef>
          </c:cat>
          <c:val>
            <c:numRef>
              <c:f>Sheet1!$B$2:$B$5</c:f>
              <c:numCache>
                <c:formatCode>General</c:formatCode>
                <c:ptCount val="4"/>
                <c:pt idx="0">
                  <c:v>34.5</c:v>
                </c:pt>
                <c:pt idx="1">
                  <c:v>59</c:v>
                </c:pt>
                <c:pt idx="2">
                  <c:v>5.8</c:v>
                </c:pt>
                <c:pt idx="3">
                  <c:v>0.6</c:v>
                </c:pt>
              </c:numCache>
            </c:numRef>
          </c:val>
          <c:extLst>
            <c:ext xmlns:c16="http://schemas.microsoft.com/office/drawing/2014/chart" uri="{C3380CC4-5D6E-409C-BE32-E72D297353CC}">
              <c16:uniqueId val="{00000000-169C-43FC-94CE-4316B29FA08A}"/>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n>
            <a:noFill/>
          </a:ln>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508014937730097"/>
          <c:y val="5.9438037535926733E-2"/>
          <c:w val="0.67559979918617552"/>
          <c:h val="0.88860160792978649"/>
        </c:manualLayout>
      </c:layout>
      <c:barChart>
        <c:barDir val="bar"/>
        <c:grouping val="stacked"/>
        <c:varyColors val="0"/>
        <c:ser>
          <c:idx val="0"/>
          <c:order val="0"/>
          <c:tx>
            <c:strRef>
              <c:f>Sheet1!$B$1</c:f>
              <c:strCache>
                <c:ptCount val="1"/>
                <c:pt idx="0">
                  <c:v>Nu am deloc încredere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Sheet1!$A$2:$A$14</c:f>
              <c:strCache>
                <c:ptCount val="13"/>
                <c:pt idx="0">
                  <c:v>Partide politice</c:v>
                </c:pt>
                <c:pt idx="1">
                  <c:v>Justiție</c:v>
                </c:pt>
                <c:pt idx="2">
                  <c:v>Sindicate</c:v>
                </c:pt>
                <c:pt idx="3">
                  <c:v>Organizații neguvernamentale (obștești)</c:v>
                </c:pt>
                <c:pt idx="4">
                  <c:v>Parlament</c:v>
                </c:pt>
                <c:pt idx="5">
                  <c:v>Guvern</c:v>
                </c:pt>
                <c:pt idx="6">
                  <c:v>Armată</c:v>
                </c:pt>
                <c:pt idx="7">
                  <c:v> Președintele țării</c:v>
                </c:pt>
                <c:pt idx="8">
                  <c:v> Bănci</c:v>
                </c:pt>
                <c:pt idx="9">
                  <c:v>Mass-media (presă, radio, televiziune)</c:v>
                </c:pt>
                <c:pt idx="10">
                  <c:v>Poliție</c:v>
                </c:pt>
                <c:pt idx="11">
                  <c:v> Primărie</c:v>
                </c:pt>
                <c:pt idx="12">
                  <c:v>Biserică</c:v>
                </c:pt>
              </c:strCache>
            </c:strRef>
          </c:cat>
          <c:val>
            <c:numRef>
              <c:f>Sheet1!$B$2:$B$14</c:f>
              <c:numCache>
                <c:formatCode>General</c:formatCode>
                <c:ptCount val="13"/>
                <c:pt idx="0">
                  <c:v>-45.4</c:v>
                </c:pt>
                <c:pt idx="1">
                  <c:v>-41.4</c:v>
                </c:pt>
                <c:pt idx="2">
                  <c:v>-30.8</c:v>
                </c:pt>
                <c:pt idx="3">
                  <c:v>-29.6</c:v>
                </c:pt>
                <c:pt idx="4">
                  <c:v>-40.5</c:v>
                </c:pt>
                <c:pt idx="5">
                  <c:v>-37.6</c:v>
                </c:pt>
                <c:pt idx="6">
                  <c:v>-29.7</c:v>
                </c:pt>
                <c:pt idx="7">
                  <c:v>-41.1</c:v>
                </c:pt>
                <c:pt idx="8">
                  <c:v>-30.7</c:v>
                </c:pt>
                <c:pt idx="9">
                  <c:v>-24.9</c:v>
                </c:pt>
                <c:pt idx="10">
                  <c:v>-29.1</c:v>
                </c:pt>
                <c:pt idx="11">
                  <c:v>-16.2</c:v>
                </c:pt>
                <c:pt idx="12">
                  <c:v>-16.2</c:v>
                </c:pt>
              </c:numCache>
            </c:numRef>
          </c:val>
          <c:extLst>
            <c:ext xmlns:c16="http://schemas.microsoft.com/office/drawing/2014/chart" uri="{C3380CC4-5D6E-409C-BE32-E72D297353CC}">
              <c16:uniqueId val="{00000000-780C-4B1F-8AB8-BE162BDF1008}"/>
            </c:ext>
          </c:extLst>
        </c:ser>
        <c:ser>
          <c:idx val="1"/>
          <c:order val="1"/>
          <c:tx>
            <c:strRef>
              <c:f>Sheet1!$C$1</c:f>
              <c:strCache>
                <c:ptCount val="1"/>
                <c:pt idx="0">
                  <c:v>Nu prea am încredere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Sheet1!$A$2:$A$14</c:f>
              <c:strCache>
                <c:ptCount val="13"/>
                <c:pt idx="0">
                  <c:v>Partide politice</c:v>
                </c:pt>
                <c:pt idx="1">
                  <c:v>Justiție</c:v>
                </c:pt>
                <c:pt idx="2">
                  <c:v>Sindicate</c:v>
                </c:pt>
                <c:pt idx="3">
                  <c:v>Organizații neguvernamentale (obștești)</c:v>
                </c:pt>
                <c:pt idx="4">
                  <c:v>Parlament</c:v>
                </c:pt>
                <c:pt idx="5">
                  <c:v>Guvern</c:v>
                </c:pt>
                <c:pt idx="6">
                  <c:v>Armată</c:v>
                </c:pt>
                <c:pt idx="7">
                  <c:v> Președintele țării</c:v>
                </c:pt>
                <c:pt idx="8">
                  <c:v> Bănci</c:v>
                </c:pt>
                <c:pt idx="9">
                  <c:v>Mass-media (presă, radio, televiziune)</c:v>
                </c:pt>
                <c:pt idx="10">
                  <c:v>Poliție</c:v>
                </c:pt>
                <c:pt idx="11">
                  <c:v> Primărie</c:v>
                </c:pt>
                <c:pt idx="12">
                  <c:v>Biserică</c:v>
                </c:pt>
              </c:strCache>
            </c:strRef>
          </c:cat>
          <c:val>
            <c:numRef>
              <c:f>Sheet1!$C$2:$C$14</c:f>
              <c:numCache>
                <c:formatCode>General</c:formatCode>
                <c:ptCount val="13"/>
                <c:pt idx="0">
                  <c:v>-28.8</c:v>
                </c:pt>
                <c:pt idx="1">
                  <c:v>-27.9</c:v>
                </c:pt>
                <c:pt idx="2">
                  <c:v>-18.600000000000001</c:v>
                </c:pt>
                <c:pt idx="3">
                  <c:v>-19.5</c:v>
                </c:pt>
                <c:pt idx="4">
                  <c:v>-28.4</c:v>
                </c:pt>
                <c:pt idx="5">
                  <c:v>-29.2</c:v>
                </c:pt>
                <c:pt idx="6">
                  <c:v>-23.5</c:v>
                </c:pt>
                <c:pt idx="7">
                  <c:v>-18.3</c:v>
                </c:pt>
                <c:pt idx="8">
                  <c:v>-20.8</c:v>
                </c:pt>
                <c:pt idx="9">
                  <c:v>-30.7</c:v>
                </c:pt>
                <c:pt idx="10">
                  <c:v>-20.3</c:v>
                </c:pt>
                <c:pt idx="11">
                  <c:v>-16.7</c:v>
                </c:pt>
                <c:pt idx="12">
                  <c:v>-13.6</c:v>
                </c:pt>
              </c:numCache>
            </c:numRef>
          </c:val>
          <c:extLst>
            <c:ext xmlns:c16="http://schemas.microsoft.com/office/drawing/2014/chart" uri="{C3380CC4-5D6E-409C-BE32-E72D297353CC}">
              <c16:uniqueId val="{00000001-780C-4B1F-8AB8-BE162BDF1008}"/>
            </c:ext>
          </c:extLst>
        </c:ser>
        <c:ser>
          <c:idx val="2"/>
          <c:order val="2"/>
          <c:tx>
            <c:strRef>
              <c:f>Sheet1!$D$1</c:f>
              <c:strCache>
                <c:ptCount val="1"/>
                <c:pt idx="0">
                  <c:v>Oarecare încredere</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Sheet1!$A$2:$A$14</c:f>
              <c:strCache>
                <c:ptCount val="13"/>
                <c:pt idx="0">
                  <c:v>Partide politice</c:v>
                </c:pt>
                <c:pt idx="1">
                  <c:v>Justiție</c:v>
                </c:pt>
                <c:pt idx="2">
                  <c:v>Sindicate</c:v>
                </c:pt>
                <c:pt idx="3">
                  <c:v>Organizații neguvernamentale (obștești)</c:v>
                </c:pt>
                <c:pt idx="4">
                  <c:v>Parlament</c:v>
                </c:pt>
                <c:pt idx="5">
                  <c:v>Guvern</c:v>
                </c:pt>
                <c:pt idx="6">
                  <c:v>Armată</c:v>
                </c:pt>
                <c:pt idx="7">
                  <c:v> Președintele țării</c:v>
                </c:pt>
                <c:pt idx="8">
                  <c:v> Bănci</c:v>
                </c:pt>
                <c:pt idx="9">
                  <c:v>Mass-media (presă, radio, televiziune)</c:v>
                </c:pt>
                <c:pt idx="10">
                  <c:v>Poliție</c:v>
                </c:pt>
                <c:pt idx="11">
                  <c:v> Primărie</c:v>
                </c:pt>
                <c:pt idx="12">
                  <c:v>Biserică</c:v>
                </c:pt>
              </c:strCache>
            </c:strRef>
          </c:cat>
          <c:val>
            <c:numRef>
              <c:f>Sheet1!$D$2:$D$14</c:f>
              <c:numCache>
                <c:formatCode>General</c:formatCode>
                <c:ptCount val="13"/>
                <c:pt idx="0">
                  <c:v>18.899999999999999</c:v>
                </c:pt>
                <c:pt idx="1">
                  <c:v>22.7</c:v>
                </c:pt>
                <c:pt idx="2">
                  <c:v>22.3</c:v>
                </c:pt>
                <c:pt idx="3">
                  <c:v>22.7</c:v>
                </c:pt>
                <c:pt idx="4">
                  <c:v>25.4</c:v>
                </c:pt>
                <c:pt idx="5">
                  <c:v>26.5</c:v>
                </c:pt>
                <c:pt idx="6">
                  <c:v>30.6</c:v>
                </c:pt>
                <c:pt idx="7">
                  <c:v>22.4</c:v>
                </c:pt>
                <c:pt idx="8">
                  <c:v>32.299999999999997</c:v>
                </c:pt>
                <c:pt idx="9">
                  <c:v>35.799999999999997</c:v>
                </c:pt>
                <c:pt idx="10">
                  <c:v>37.1</c:v>
                </c:pt>
                <c:pt idx="11">
                  <c:v>41.6</c:v>
                </c:pt>
                <c:pt idx="12">
                  <c:v>32.5</c:v>
                </c:pt>
              </c:numCache>
            </c:numRef>
          </c:val>
          <c:extLst>
            <c:ext xmlns:c16="http://schemas.microsoft.com/office/drawing/2014/chart" uri="{C3380CC4-5D6E-409C-BE32-E72D297353CC}">
              <c16:uniqueId val="{00000002-780C-4B1F-8AB8-BE162BDF1008}"/>
            </c:ext>
          </c:extLst>
        </c:ser>
        <c:ser>
          <c:idx val="3"/>
          <c:order val="3"/>
          <c:tx>
            <c:strRef>
              <c:f>Sheet1!$E$1</c:f>
              <c:strCache>
                <c:ptCount val="1"/>
                <c:pt idx="0">
                  <c:v>Foarte multă încredere</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Sheet1!$A$2:$A$14</c:f>
              <c:strCache>
                <c:ptCount val="13"/>
                <c:pt idx="0">
                  <c:v>Partide politice</c:v>
                </c:pt>
                <c:pt idx="1">
                  <c:v>Justiție</c:v>
                </c:pt>
                <c:pt idx="2">
                  <c:v>Sindicate</c:v>
                </c:pt>
                <c:pt idx="3">
                  <c:v>Organizații neguvernamentale (obștești)</c:v>
                </c:pt>
                <c:pt idx="4">
                  <c:v>Parlament</c:v>
                </c:pt>
                <c:pt idx="5">
                  <c:v>Guvern</c:v>
                </c:pt>
                <c:pt idx="6">
                  <c:v>Armată</c:v>
                </c:pt>
                <c:pt idx="7">
                  <c:v> Președintele țării</c:v>
                </c:pt>
                <c:pt idx="8">
                  <c:v> Bănci</c:v>
                </c:pt>
                <c:pt idx="9">
                  <c:v>Mass-media (presă, radio, televiziune)</c:v>
                </c:pt>
                <c:pt idx="10">
                  <c:v>Poliție</c:v>
                </c:pt>
                <c:pt idx="11">
                  <c:v> Primărie</c:v>
                </c:pt>
                <c:pt idx="12">
                  <c:v>Biserică</c:v>
                </c:pt>
              </c:strCache>
            </c:strRef>
          </c:cat>
          <c:val>
            <c:numRef>
              <c:f>Sheet1!$E$2:$E$14</c:f>
              <c:numCache>
                <c:formatCode>General</c:formatCode>
                <c:ptCount val="13"/>
                <c:pt idx="0">
                  <c:v>3.5</c:v>
                </c:pt>
                <c:pt idx="1">
                  <c:v>3.9</c:v>
                </c:pt>
                <c:pt idx="2">
                  <c:v>4.3</c:v>
                </c:pt>
                <c:pt idx="3">
                  <c:v>5</c:v>
                </c:pt>
                <c:pt idx="4">
                  <c:v>4.2</c:v>
                </c:pt>
                <c:pt idx="5">
                  <c:v>5.0999999999999996</c:v>
                </c:pt>
                <c:pt idx="6">
                  <c:v>7.7</c:v>
                </c:pt>
                <c:pt idx="7">
                  <c:v>17</c:v>
                </c:pt>
                <c:pt idx="8">
                  <c:v>8.9</c:v>
                </c:pt>
                <c:pt idx="9">
                  <c:v>6.2</c:v>
                </c:pt>
                <c:pt idx="10">
                  <c:v>10.7</c:v>
                </c:pt>
                <c:pt idx="11">
                  <c:v>24.4</c:v>
                </c:pt>
                <c:pt idx="12">
                  <c:v>36</c:v>
                </c:pt>
              </c:numCache>
            </c:numRef>
          </c:val>
          <c:extLst>
            <c:ext xmlns:c16="http://schemas.microsoft.com/office/drawing/2014/chart" uri="{C3380CC4-5D6E-409C-BE32-E72D297353CC}">
              <c16:uniqueId val="{00000001-E35C-4ED0-8CFE-64E7662D168E}"/>
            </c:ext>
          </c:extLst>
        </c:ser>
        <c:dLbls>
          <c:dLblPos val="ctr"/>
          <c:showLegendKey val="0"/>
          <c:showVal val="1"/>
          <c:showCatName val="0"/>
          <c:showSerName val="0"/>
          <c:showPercent val="0"/>
          <c:showBubbleSize val="0"/>
        </c:dLbls>
        <c:gapWidth val="150"/>
        <c:overlap val="100"/>
        <c:axId val="1145009439"/>
        <c:axId val="1145024799"/>
      </c:barChart>
      <c:catAx>
        <c:axId val="1145009439"/>
        <c:scaling>
          <c:orientation val="minMax"/>
        </c:scaling>
        <c:delete val="0"/>
        <c:axPos val="l"/>
        <c:numFmt formatCode="General" sourceLinked="0"/>
        <c:majorTickMark val="none"/>
        <c:minorTickMark val="none"/>
        <c:tickLblPos val="low"/>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45024799"/>
        <c:crosses val="autoZero"/>
        <c:auto val="1"/>
        <c:lblAlgn val="ctr"/>
        <c:lblOffset val="100"/>
        <c:noMultiLvlLbl val="0"/>
      </c:catAx>
      <c:valAx>
        <c:axId val="1145024799"/>
        <c:scaling>
          <c:orientation val="minMax"/>
          <c:min val="-80"/>
        </c:scaling>
        <c:delete val="0"/>
        <c:axPos val="b"/>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145009439"/>
        <c:crosses val="autoZero"/>
        <c:crossBetween val="between"/>
      </c:valAx>
      <c:spPr>
        <a:noFill/>
        <a:ln>
          <a:noFill/>
        </a:ln>
        <a:effectLst/>
      </c:spPr>
    </c:plotArea>
    <c:legend>
      <c:legendPos val="b"/>
      <c:layout>
        <c:manualLayout>
          <c:xMode val="edge"/>
          <c:yMode val="edge"/>
          <c:x val="0.17459555391146578"/>
          <c:y val="1.4949125789365433E-2"/>
          <c:w val="0.67094312036498793"/>
          <c:h val="4.50493176239414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265358134581004"/>
          <c:y val="5.9438037535926733E-2"/>
          <c:w val="0.78633801209631404"/>
          <c:h val="0.88657839190727461"/>
        </c:manualLayout>
      </c:layout>
      <c:barChart>
        <c:barDir val="bar"/>
        <c:grouping val="stacked"/>
        <c:varyColors val="0"/>
        <c:ser>
          <c:idx val="0"/>
          <c:order val="0"/>
          <c:tx>
            <c:strRef>
              <c:f>Sheet1!$B$1</c:f>
              <c:strCache>
                <c:ptCount val="1"/>
                <c:pt idx="0">
                  <c:v>Nu am auzit de el</c:v>
                </c:pt>
              </c:strCache>
            </c:strRef>
          </c:tx>
          <c:spPr>
            <a:solidFill>
              <a:schemeClr val="accent1"/>
            </a:solidFill>
            <a:ln>
              <a:noFill/>
            </a:ln>
            <a:effectLst/>
          </c:spPr>
          <c:invertIfNegative val="0"/>
          <c:dLbls>
            <c:spPr>
              <a:solidFill>
                <a:srgbClr val="FFFFFF"/>
              </a:solid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Partidul Dezvoltării și Consolidării Moldovei (PDCM)</c:v>
                </c:pt>
                <c:pt idx="1">
                  <c:v>Platforma Demnitate și Adevăr (DA)</c:v>
                </c:pt>
                <c:pt idx="2">
                  <c:v>Partidul Mișcarea Alternativa Națională (MAN)</c:v>
                </c:pt>
                <c:pt idx="3">
                  <c:v>Partidul Comuniștilor din Republica Moldova (PCRM)</c:v>
                </c:pt>
                <c:pt idx="4">
                  <c:v>Partidul Nostru (PN)</c:v>
                </c:pt>
                <c:pt idx="5">
                  <c:v>Partidul Democrația Acasă (PPDA)</c:v>
                </c:pt>
                <c:pt idx="6">
                  <c:v>Partidul Socialiștilor din Republica Moldova (PSRM)</c:v>
                </c:pt>
                <c:pt idx="7">
                  <c:v>Partidul Acțiune și Solidaritate (PAS)</c:v>
                </c:pt>
              </c:strCache>
            </c:strRef>
          </c:cat>
          <c:val>
            <c:numRef>
              <c:f>Sheet1!$B$2:$B$9</c:f>
              <c:numCache>
                <c:formatCode>General</c:formatCode>
                <c:ptCount val="8"/>
                <c:pt idx="0">
                  <c:v>-25.5</c:v>
                </c:pt>
                <c:pt idx="1">
                  <c:v>-16.8</c:v>
                </c:pt>
                <c:pt idx="2">
                  <c:v>-17.600000000000001</c:v>
                </c:pt>
                <c:pt idx="3">
                  <c:v>-1.4</c:v>
                </c:pt>
                <c:pt idx="4">
                  <c:v>-7.3</c:v>
                </c:pt>
                <c:pt idx="5">
                  <c:v>-11.8</c:v>
                </c:pt>
                <c:pt idx="6">
                  <c:v>-2.9</c:v>
                </c:pt>
                <c:pt idx="7">
                  <c:v>-0.7</c:v>
                </c:pt>
              </c:numCache>
            </c:numRef>
          </c:val>
          <c:extLst>
            <c:ext xmlns:c16="http://schemas.microsoft.com/office/drawing/2014/chart" uri="{C3380CC4-5D6E-409C-BE32-E72D297353CC}">
              <c16:uniqueId val="{00000000-780C-4B1F-8AB8-BE162BDF1008}"/>
            </c:ext>
          </c:extLst>
        </c:ser>
        <c:ser>
          <c:idx val="1"/>
          <c:order val="1"/>
          <c:tx>
            <c:strRef>
              <c:f>Sheet1!$C$1</c:f>
              <c:strCache>
                <c:ptCount val="1"/>
                <c:pt idx="0">
                  <c:v>Nu am deloc încredere</c:v>
                </c:pt>
              </c:strCache>
            </c:strRef>
          </c:tx>
          <c: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invertIfNegative val="0"/>
          <c:dLbls>
            <c:spPr>
              <a:pattFill prst="pct5">
                <a:fgClr>
                  <a:srgbClr val="FFFFFF"/>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Partidul Dezvoltării și Consolidării Moldovei (PDCM)</c:v>
                </c:pt>
                <c:pt idx="1">
                  <c:v>Platforma Demnitate și Adevăr (DA)</c:v>
                </c:pt>
                <c:pt idx="2">
                  <c:v>Partidul Mișcarea Alternativa Națională (MAN)</c:v>
                </c:pt>
                <c:pt idx="3">
                  <c:v>Partidul Comuniștilor din Republica Moldova (PCRM)</c:v>
                </c:pt>
                <c:pt idx="4">
                  <c:v>Partidul Nostru (PN)</c:v>
                </c:pt>
                <c:pt idx="5">
                  <c:v>Partidul Democrația Acasă (PPDA)</c:v>
                </c:pt>
                <c:pt idx="6">
                  <c:v>Partidul Socialiștilor din Republica Moldova (PSRM)</c:v>
                </c:pt>
                <c:pt idx="7">
                  <c:v>Partidul Acțiune și Solidaritate (PAS)</c:v>
                </c:pt>
              </c:strCache>
            </c:strRef>
          </c:cat>
          <c:val>
            <c:numRef>
              <c:f>Sheet1!$C$2:$C$9</c:f>
              <c:numCache>
                <c:formatCode>General</c:formatCode>
                <c:ptCount val="8"/>
                <c:pt idx="0">
                  <c:v>-42.5</c:v>
                </c:pt>
                <c:pt idx="1">
                  <c:v>-46.2</c:v>
                </c:pt>
                <c:pt idx="2">
                  <c:v>-45</c:v>
                </c:pt>
                <c:pt idx="3">
                  <c:v>-48.7</c:v>
                </c:pt>
                <c:pt idx="4">
                  <c:v>-47.1</c:v>
                </c:pt>
                <c:pt idx="5">
                  <c:v>-42.3</c:v>
                </c:pt>
                <c:pt idx="6">
                  <c:v>-45.8</c:v>
                </c:pt>
                <c:pt idx="7">
                  <c:v>-43.1</c:v>
                </c:pt>
              </c:numCache>
            </c:numRef>
          </c:val>
          <c:extLst>
            <c:ext xmlns:c16="http://schemas.microsoft.com/office/drawing/2014/chart" uri="{C3380CC4-5D6E-409C-BE32-E72D297353CC}">
              <c16:uniqueId val="{00000001-780C-4B1F-8AB8-BE162BDF1008}"/>
            </c:ext>
          </c:extLst>
        </c:ser>
        <c:ser>
          <c:idx val="2"/>
          <c:order val="2"/>
          <c:tx>
            <c:strRef>
              <c:f>Sheet1!$D$1</c:f>
              <c:strCache>
                <c:ptCount val="1"/>
                <c:pt idx="0">
                  <c:v>Nu am incredere</c:v>
                </c:pt>
              </c:strCache>
            </c:strRef>
          </c:tx>
          <c:spPr>
            <a:solidFill>
              <a:schemeClr val="accent3"/>
            </a:solidFill>
            <a:ln>
              <a:noFill/>
            </a:ln>
            <a:effectLst/>
          </c:spPr>
          <c:invertIfNegative val="0"/>
          <c:dLbls>
            <c:spPr>
              <a:solidFill>
                <a:srgbClr val="FFFFFF"/>
              </a:solid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Partidul Dezvoltării și Consolidării Moldovei (PDCM)</c:v>
                </c:pt>
                <c:pt idx="1">
                  <c:v>Platforma Demnitate și Adevăr (DA)</c:v>
                </c:pt>
                <c:pt idx="2">
                  <c:v>Partidul Mișcarea Alternativa Națională (MAN)</c:v>
                </c:pt>
                <c:pt idx="3">
                  <c:v>Partidul Comuniștilor din Republica Moldova (PCRM)</c:v>
                </c:pt>
                <c:pt idx="4">
                  <c:v>Partidul Nostru (PN)</c:v>
                </c:pt>
                <c:pt idx="5">
                  <c:v>Partidul Democrația Acasă (PPDA)</c:v>
                </c:pt>
                <c:pt idx="6">
                  <c:v>Partidul Socialiștilor din Republica Moldova (PSRM)</c:v>
                </c:pt>
                <c:pt idx="7">
                  <c:v>Partidul Acțiune și Solidaritate (PAS)</c:v>
                </c:pt>
              </c:strCache>
            </c:strRef>
          </c:cat>
          <c:val>
            <c:numRef>
              <c:f>Sheet1!$D$2:$D$9</c:f>
              <c:numCache>
                <c:formatCode>General</c:formatCode>
                <c:ptCount val="8"/>
                <c:pt idx="0">
                  <c:v>-17.100000000000001</c:v>
                </c:pt>
                <c:pt idx="1">
                  <c:v>-18.100000000000001</c:v>
                </c:pt>
                <c:pt idx="2">
                  <c:v>-16.100000000000001</c:v>
                </c:pt>
                <c:pt idx="3">
                  <c:v>-23.9</c:v>
                </c:pt>
                <c:pt idx="4">
                  <c:v>-18.399999999999999</c:v>
                </c:pt>
                <c:pt idx="5">
                  <c:v>-18.7</c:v>
                </c:pt>
                <c:pt idx="6">
                  <c:v>-19.600000000000001</c:v>
                </c:pt>
                <c:pt idx="7">
                  <c:v>-18</c:v>
                </c:pt>
              </c:numCache>
            </c:numRef>
          </c:val>
          <c:extLst>
            <c:ext xmlns:c16="http://schemas.microsoft.com/office/drawing/2014/chart" uri="{C3380CC4-5D6E-409C-BE32-E72D297353CC}">
              <c16:uniqueId val="{00000002-780C-4B1F-8AB8-BE162BDF1008}"/>
            </c:ext>
          </c:extLst>
        </c:ser>
        <c:ser>
          <c:idx val="3"/>
          <c:order val="3"/>
          <c:tx>
            <c:strRef>
              <c:f>Sheet1!$E$1</c:f>
              <c:strCache>
                <c:ptCount val="1"/>
                <c:pt idx="0">
                  <c:v>Oarecare încredere</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Partidul Dezvoltării și Consolidării Moldovei (PDCM)</c:v>
                </c:pt>
                <c:pt idx="1">
                  <c:v>Platforma Demnitate și Adevăr (DA)</c:v>
                </c:pt>
                <c:pt idx="2">
                  <c:v>Partidul Mișcarea Alternativa Națională (MAN)</c:v>
                </c:pt>
                <c:pt idx="3">
                  <c:v>Partidul Comuniștilor din Republica Moldova (PCRM)</c:v>
                </c:pt>
                <c:pt idx="4">
                  <c:v>Partidul Nostru (PN)</c:v>
                </c:pt>
                <c:pt idx="5">
                  <c:v>Partidul Democrația Acasă (PPDA)</c:v>
                </c:pt>
                <c:pt idx="6">
                  <c:v>Partidul Socialiștilor din Republica Moldova (PSRM)</c:v>
                </c:pt>
                <c:pt idx="7">
                  <c:v>Partidul Acțiune și Solidaritate (PAS)</c:v>
                </c:pt>
              </c:strCache>
            </c:strRef>
          </c:cat>
          <c:val>
            <c:numRef>
              <c:f>Sheet1!$E$2:$E$9</c:f>
              <c:numCache>
                <c:formatCode>General</c:formatCode>
                <c:ptCount val="8"/>
                <c:pt idx="0">
                  <c:v>9</c:v>
                </c:pt>
                <c:pt idx="1">
                  <c:v>13.2</c:v>
                </c:pt>
                <c:pt idx="2">
                  <c:v>14.8</c:v>
                </c:pt>
                <c:pt idx="3">
                  <c:v>16.5</c:v>
                </c:pt>
                <c:pt idx="4">
                  <c:v>19.100000000000001</c:v>
                </c:pt>
                <c:pt idx="5">
                  <c:v>17.899999999999999</c:v>
                </c:pt>
                <c:pt idx="6">
                  <c:v>20.3</c:v>
                </c:pt>
                <c:pt idx="7">
                  <c:v>26</c:v>
                </c:pt>
              </c:numCache>
            </c:numRef>
          </c:val>
          <c:extLst>
            <c:ext xmlns:c16="http://schemas.microsoft.com/office/drawing/2014/chart" uri="{C3380CC4-5D6E-409C-BE32-E72D297353CC}">
              <c16:uniqueId val="{00000001-E35C-4ED0-8CFE-64E7662D168E}"/>
            </c:ext>
          </c:extLst>
        </c:ser>
        <c:ser>
          <c:idx val="4"/>
          <c:order val="4"/>
          <c:tx>
            <c:strRef>
              <c:f>Sheet1!$F$1</c:f>
              <c:strCache>
                <c:ptCount val="1"/>
                <c:pt idx="0">
                  <c:v>Foarte multă încredere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Partidul Dezvoltării și Consolidării Moldovei (PDCM)</c:v>
                </c:pt>
                <c:pt idx="1">
                  <c:v>Platforma Demnitate și Adevăr (DA)</c:v>
                </c:pt>
                <c:pt idx="2">
                  <c:v>Partidul Mișcarea Alternativa Națională (MAN)</c:v>
                </c:pt>
                <c:pt idx="3">
                  <c:v>Partidul Comuniștilor din Republica Moldova (PCRM)</c:v>
                </c:pt>
                <c:pt idx="4">
                  <c:v>Partidul Nostru (PN)</c:v>
                </c:pt>
                <c:pt idx="5">
                  <c:v>Partidul Democrația Acasă (PPDA)</c:v>
                </c:pt>
                <c:pt idx="6">
                  <c:v>Partidul Socialiștilor din Republica Moldova (PSRM)</c:v>
                </c:pt>
                <c:pt idx="7">
                  <c:v>Partidul Acțiune și Solidaritate (PAS)</c:v>
                </c:pt>
              </c:strCache>
            </c:strRef>
          </c:cat>
          <c:val>
            <c:numRef>
              <c:f>Sheet1!$F$2:$F$9</c:f>
              <c:numCache>
                <c:formatCode>General</c:formatCode>
                <c:ptCount val="8"/>
                <c:pt idx="0">
                  <c:v>2.5</c:v>
                </c:pt>
                <c:pt idx="1">
                  <c:v>2.5</c:v>
                </c:pt>
                <c:pt idx="2">
                  <c:v>3.9</c:v>
                </c:pt>
                <c:pt idx="3">
                  <c:v>7.1</c:v>
                </c:pt>
                <c:pt idx="4">
                  <c:v>5.5</c:v>
                </c:pt>
                <c:pt idx="5">
                  <c:v>6.8</c:v>
                </c:pt>
                <c:pt idx="6">
                  <c:v>9.3000000000000007</c:v>
                </c:pt>
                <c:pt idx="7">
                  <c:v>10.1</c:v>
                </c:pt>
              </c:numCache>
            </c:numRef>
          </c:val>
          <c:extLst>
            <c:ext xmlns:c16="http://schemas.microsoft.com/office/drawing/2014/chart" uri="{C3380CC4-5D6E-409C-BE32-E72D297353CC}">
              <c16:uniqueId val="{00000000-8545-4184-8A45-F4BDA1A1C0D8}"/>
            </c:ext>
          </c:extLst>
        </c:ser>
        <c:dLbls>
          <c:showLegendKey val="0"/>
          <c:showVal val="0"/>
          <c:showCatName val="0"/>
          <c:showSerName val="0"/>
          <c:showPercent val="0"/>
          <c:showBubbleSize val="0"/>
        </c:dLbls>
        <c:gapWidth val="150"/>
        <c:overlap val="100"/>
        <c:axId val="1145009439"/>
        <c:axId val="1145024799"/>
      </c:barChart>
      <c:catAx>
        <c:axId val="1145009439"/>
        <c:scaling>
          <c:orientation val="minMax"/>
        </c:scaling>
        <c:delete val="0"/>
        <c:axPos val="l"/>
        <c:numFmt formatCode="General"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145024799"/>
        <c:crosses val="autoZero"/>
        <c:auto val="1"/>
        <c:lblAlgn val="ctr"/>
        <c:lblOffset val="100"/>
        <c:noMultiLvlLbl val="0"/>
      </c:catAx>
      <c:valAx>
        <c:axId val="1145024799"/>
        <c:scaling>
          <c:orientation val="minMax"/>
          <c:min val="-8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5009439"/>
        <c:crosses val="autoZero"/>
        <c:crossBetween val="between"/>
      </c:valAx>
      <c:spPr>
        <a:noFill/>
        <a:ln>
          <a:noFill/>
        </a:ln>
        <a:effectLst/>
      </c:spPr>
    </c:plotArea>
    <c:legend>
      <c:legendPos val="b"/>
      <c:layout>
        <c:manualLayout>
          <c:xMode val="edge"/>
          <c:yMode val="edge"/>
          <c:x val="0.23773079995435353"/>
          <c:y val="1.1378163376773892E-2"/>
          <c:w val="0.76226920004564647"/>
          <c:h val="5.0454209570304068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Sheet1!$A$2:$A$16</c:f>
              <c:strCache>
                <c:ptCount val="15"/>
                <c:pt idx="0">
                  <c:v>Platforma Demnitate și Adevăr (DA)</c:v>
                </c:pt>
                <c:pt idx="1">
                  <c:v>Partidul Republican „Inima Moldovei” (PRIM)</c:v>
                </c:pt>
                <c:pt idx="2">
                  <c:v>Partidul Național Moldovenesc (PNM)</c:v>
                </c:pt>
                <c:pt idx="3">
                  <c:v>Partidul Liberal Democrat din Moldova (PLDM)</c:v>
                </c:pt>
                <c:pt idx="4">
                  <c:v>Partidul Alianța Liberalilor și Democraților pentru Europa (ALDE)</c:v>
                </c:pt>
                <c:pt idx="5">
                  <c:v>Partidul Social Democrat European (PSDE)</c:v>
                </c:pt>
                <c:pt idx="6">
                  <c:v>Partidul Liga Orașelor și Comunelor (LOC)</c:v>
                </c:pt>
                <c:pt idx="7">
                  <c:v>Partidul „Moldova Mare”</c:v>
                </c:pt>
                <c:pt idx="8">
                  <c:v>Partidul Dezvoltării și Consolidării Moldovei (PDCM)</c:v>
                </c:pt>
                <c:pt idx="9">
                  <c:v>Partidul Mișcarea Alternativa Națională (MAN)</c:v>
                </c:pt>
                <c:pt idx="10">
                  <c:v>Partidul Comuniștilor din Republica Moldova (PCRM)</c:v>
                </c:pt>
                <c:pt idx="11">
                  <c:v>Partidul Nostru (PN)</c:v>
                </c:pt>
                <c:pt idx="12">
                  <c:v>Partidul Democrația Acasă (PPDA)</c:v>
                </c:pt>
                <c:pt idx="13">
                  <c:v>Partidul Socialiștilor din Republica Moldova (PSRM)</c:v>
                </c:pt>
                <c:pt idx="14">
                  <c:v>Partidul Acțiune și Solidaritate (PAS)</c:v>
                </c:pt>
              </c:strCache>
            </c:strRef>
          </c:cat>
          <c:val>
            <c:numRef>
              <c:f>Sheet1!$B$2:$B$16</c:f>
              <c:numCache>
                <c:formatCode>General</c:formatCode>
                <c:ptCount val="15"/>
                <c:pt idx="0">
                  <c:v>0.4</c:v>
                </c:pt>
                <c:pt idx="1">
                  <c:v>0.4</c:v>
                </c:pt>
                <c:pt idx="2">
                  <c:v>0.4</c:v>
                </c:pt>
                <c:pt idx="3">
                  <c:v>0.4</c:v>
                </c:pt>
                <c:pt idx="4">
                  <c:v>0.4</c:v>
                </c:pt>
                <c:pt idx="5">
                  <c:v>0.5</c:v>
                </c:pt>
                <c:pt idx="6">
                  <c:v>0.5</c:v>
                </c:pt>
                <c:pt idx="7">
                  <c:v>0.9</c:v>
                </c:pt>
                <c:pt idx="8">
                  <c:v>1.3</c:v>
                </c:pt>
                <c:pt idx="9">
                  <c:v>3</c:v>
                </c:pt>
                <c:pt idx="10">
                  <c:v>4.5</c:v>
                </c:pt>
                <c:pt idx="11">
                  <c:v>5.7</c:v>
                </c:pt>
                <c:pt idx="12">
                  <c:v>8.6</c:v>
                </c:pt>
                <c:pt idx="13">
                  <c:v>11.2</c:v>
                </c:pt>
                <c:pt idx="14">
                  <c:v>27</c:v>
                </c:pt>
              </c:numCache>
            </c:numRef>
          </c:val>
          <c:extLst>
            <c:ext xmlns:c16="http://schemas.microsoft.com/office/drawing/2014/chart" uri="{C3380CC4-5D6E-409C-BE32-E72D297353CC}">
              <c16:uniqueId val="{00000000-B8E8-4BC8-AB31-9AD7859E85D4}"/>
            </c:ext>
          </c:extLst>
        </c:ser>
        <c:dLbls>
          <c:showLegendKey val="0"/>
          <c:showVal val="0"/>
          <c:showCatName val="0"/>
          <c:showSerName val="0"/>
          <c:showPercent val="0"/>
          <c:showBubbleSize val="0"/>
        </c:dLbls>
        <c:gapWidth val="182"/>
        <c:axId val="1427007071"/>
        <c:axId val="1823803631"/>
      </c:barChart>
      <c:catAx>
        <c:axId val="14270070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803631"/>
        <c:crosses val="autoZero"/>
        <c:auto val="1"/>
        <c:lblAlgn val="ctr"/>
        <c:lblOffset val="100"/>
        <c:noMultiLvlLbl val="0"/>
      </c:catAx>
      <c:valAx>
        <c:axId val="182380363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2700707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Nu răspunde</c:v>
                </c:pt>
                <c:pt idx="1">
                  <c:v>Nu știu</c:v>
                </c:pt>
                <c:pt idx="2">
                  <c:v>Nu aș vota</c:v>
                </c:pt>
                <c:pt idx="3">
                  <c:v>Un partid nou</c:v>
                </c:pt>
                <c:pt idx="4">
                  <c:v>Aș strica buletinul</c:v>
                </c:pt>
                <c:pt idx="5">
                  <c:v>Un candidat independent</c:v>
                </c:pt>
                <c:pt idx="6">
                  <c:v>Nici unul</c:v>
                </c:pt>
                <c:pt idx="7">
                  <c:v>Viitorul Moldovei</c:v>
                </c:pt>
                <c:pt idx="8">
                  <c:v>Alianța Moldovenii</c:v>
                </c:pt>
                <c:pt idx="9">
                  <c:v>Partidul Șor</c:v>
                </c:pt>
                <c:pt idx="10">
                  <c:v>Mișcarea Respect Moldova</c:v>
                </c:pt>
              </c:strCache>
            </c:strRef>
          </c:cat>
          <c:val>
            <c:numRef>
              <c:f>Sheet1!$B$2:$B$12</c:f>
              <c:numCache>
                <c:formatCode>General</c:formatCode>
                <c:ptCount val="11"/>
                <c:pt idx="0">
                  <c:v>4.8</c:v>
                </c:pt>
                <c:pt idx="1">
                  <c:v>24.2</c:v>
                </c:pt>
                <c:pt idx="2">
                  <c:v>4.9000000000000004</c:v>
                </c:pt>
                <c:pt idx="3">
                  <c:v>0.3</c:v>
                </c:pt>
                <c:pt idx="4">
                  <c:v>0.1</c:v>
                </c:pt>
                <c:pt idx="5">
                  <c:v>0.1</c:v>
                </c:pt>
                <c:pt idx="6">
                  <c:v>0.2</c:v>
                </c:pt>
                <c:pt idx="7">
                  <c:v>0.1</c:v>
                </c:pt>
                <c:pt idx="8">
                  <c:v>0.1</c:v>
                </c:pt>
                <c:pt idx="9">
                  <c:v>0.2</c:v>
                </c:pt>
                <c:pt idx="10">
                  <c:v>0.2</c:v>
                </c:pt>
              </c:numCache>
            </c:numRef>
          </c:val>
          <c:extLst>
            <c:ext xmlns:c16="http://schemas.microsoft.com/office/drawing/2014/chart" uri="{C3380CC4-5D6E-409C-BE32-E72D297353CC}">
              <c16:uniqueId val="{00000000-D238-4605-93B0-DFD0FE2B04DF}"/>
            </c:ext>
          </c:extLst>
        </c:ser>
        <c:dLbls>
          <c:showLegendKey val="0"/>
          <c:showVal val="0"/>
          <c:showCatName val="0"/>
          <c:showSerName val="0"/>
          <c:showPercent val="0"/>
          <c:showBubbleSize val="0"/>
        </c:dLbls>
        <c:gapWidth val="182"/>
        <c:axId val="1426891999"/>
        <c:axId val="1823751311"/>
      </c:barChart>
      <c:catAx>
        <c:axId val="14268919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751311"/>
        <c:crosses val="autoZero"/>
        <c:auto val="1"/>
        <c:lblAlgn val="ctr"/>
        <c:lblOffset val="100"/>
        <c:noMultiLvlLbl val="0"/>
      </c:catAx>
      <c:valAx>
        <c:axId val="182375131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2689199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să anuleze alegerile stabilite planificate pentru o anumită dată?</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Este admisibil</c:v>
                </c:pt>
                <c:pt idx="1">
                  <c:v>Nu este admisibil</c:v>
                </c:pt>
                <c:pt idx="2">
                  <c:v>NȘ</c:v>
                </c:pt>
                <c:pt idx="3">
                  <c:v>NR</c:v>
                </c:pt>
              </c:strCache>
            </c:strRef>
          </c:cat>
          <c:val>
            <c:numRef>
              <c:f>Sheet1!$B$2:$B$5</c:f>
              <c:numCache>
                <c:formatCode>General</c:formatCode>
                <c:ptCount val="4"/>
                <c:pt idx="0">
                  <c:v>24.7</c:v>
                </c:pt>
                <c:pt idx="1">
                  <c:v>64.599999999999994</c:v>
                </c:pt>
                <c:pt idx="2">
                  <c:v>10.5</c:v>
                </c:pt>
                <c:pt idx="3">
                  <c:v>0.3</c:v>
                </c:pt>
              </c:numCache>
            </c:numRef>
          </c:val>
          <c:extLst>
            <c:ext xmlns:c16="http://schemas.microsoft.com/office/drawing/2014/chart" uri="{C3380CC4-5D6E-409C-BE32-E72D297353CC}">
              <c16:uniqueId val="{00000000-7D88-407F-A3A2-A1243658562F}"/>
            </c:ext>
          </c:extLst>
        </c:ser>
        <c:ser>
          <c:idx val="1"/>
          <c:order val="1"/>
          <c:tx>
            <c:strRef>
              <c:f>Sheet1!$C$1</c:f>
              <c:strCache>
                <c:ptCount val="1"/>
                <c:pt idx="0">
                  <c:v>să interzică mitingurile și demonstrațiile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Este admisibil</c:v>
                </c:pt>
                <c:pt idx="1">
                  <c:v>Nu este admisibil</c:v>
                </c:pt>
                <c:pt idx="2">
                  <c:v>NȘ</c:v>
                </c:pt>
                <c:pt idx="3">
                  <c:v>NR</c:v>
                </c:pt>
              </c:strCache>
            </c:strRef>
          </c:cat>
          <c:val>
            <c:numRef>
              <c:f>Sheet1!$C$2:$C$5</c:f>
              <c:numCache>
                <c:formatCode>General</c:formatCode>
                <c:ptCount val="4"/>
                <c:pt idx="0">
                  <c:v>23.5</c:v>
                </c:pt>
                <c:pt idx="1">
                  <c:v>71.900000000000006</c:v>
                </c:pt>
                <c:pt idx="2">
                  <c:v>4.5999999999999996</c:v>
                </c:pt>
                <c:pt idx="3">
                  <c:v>0</c:v>
                </c:pt>
              </c:numCache>
            </c:numRef>
          </c:val>
          <c:extLst>
            <c:ext xmlns:c16="http://schemas.microsoft.com/office/drawing/2014/chart" uri="{C3380CC4-5D6E-409C-BE32-E72D297353CC}">
              <c16:uniqueId val="{00000001-7D88-407F-A3A2-A1243658562F}"/>
            </c:ext>
          </c:extLst>
        </c:ser>
        <c:ser>
          <c:idx val="2"/>
          <c:order val="2"/>
          <c:tx>
            <c:strRef>
              <c:f>Sheet1!$D$1</c:f>
              <c:strCache>
                <c:ptCount val="1"/>
                <c:pt idx="0">
                  <c:v>să stabilească cenzura pentru mass-media?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Este admisibil</c:v>
                </c:pt>
                <c:pt idx="1">
                  <c:v>Nu este admisibil</c:v>
                </c:pt>
                <c:pt idx="2">
                  <c:v>NȘ</c:v>
                </c:pt>
                <c:pt idx="3">
                  <c:v>NR</c:v>
                </c:pt>
              </c:strCache>
            </c:strRef>
          </c:cat>
          <c:val>
            <c:numRef>
              <c:f>Sheet1!$D$2:$D$5</c:f>
              <c:numCache>
                <c:formatCode>General</c:formatCode>
                <c:ptCount val="4"/>
                <c:pt idx="0">
                  <c:v>31.1</c:v>
                </c:pt>
                <c:pt idx="1">
                  <c:v>62.2</c:v>
                </c:pt>
                <c:pt idx="2">
                  <c:v>6.6</c:v>
                </c:pt>
                <c:pt idx="3">
                  <c:v>0.1</c:v>
                </c:pt>
              </c:numCache>
            </c:numRef>
          </c:val>
          <c:extLst>
            <c:ext xmlns:c16="http://schemas.microsoft.com/office/drawing/2014/chart" uri="{C3380CC4-5D6E-409C-BE32-E72D297353CC}">
              <c16:uniqueId val="{00000002-7D88-407F-A3A2-A1243658562F}"/>
            </c:ext>
          </c:extLst>
        </c:ser>
        <c:ser>
          <c:idx val="3"/>
          <c:order val="3"/>
          <c:tx>
            <c:strRef>
              <c:f>Sheet1!$E$1</c:f>
              <c:strCache>
                <c:ptCount val="1"/>
                <c:pt idx="0">
                  <c:v>să desființeze parlamentul și să guverneze prin decret?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Este admisibil</c:v>
                </c:pt>
                <c:pt idx="1">
                  <c:v>Nu este admisibil</c:v>
                </c:pt>
                <c:pt idx="2">
                  <c:v>NȘ</c:v>
                </c:pt>
                <c:pt idx="3">
                  <c:v>NR</c:v>
                </c:pt>
              </c:strCache>
            </c:strRef>
          </c:cat>
          <c:val>
            <c:numRef>
              <c:f>Sheet1!$E$2:$E$5</c:f>
              <c:numCache>
                <c:formatCode>General</c:formatCode>
                <c:ptCount val="4"/>
                <c:pt idx="0">
                  <c:v>26.8</c:v>
                </c:pt>
                <c:pt idx="1">
                  <c:v>61.3</c:v>
                </c:pt>
                <c:pt idx="2">
                  <c:v>11.7</c:v>
                </c:pt>
                <c:pt idx="3">
                  <c:v>0.3</c:v>
                </c:pt>
              </c:numCache>
            </c:numRef>
          </c:val>
          <c:extLst>
            <c:ext xmlns:c16="http://schemas.microsoft.com/office/drawing/2014/chart" uri="{C3380CC4-5D6E-409C-BE32-E72D297353CC}">
              <c16:uniqueId val="{00000003-7D88-407F-A3A2-A1243658562F}"/>
            </c:ext>
          </c:extLst>
        </c:ser>
        <c:ser>
          <c:idx val="4"/>
          <c:order val="4"/>
          <c:tx>
            <c:strRef>
              <c:f>Sheet1!$F$1</c:f>
              <c:strCache>
                <c:ptCount val="1"/>
                <c:pt idx="0">
                  <c:v>să limiteze posibilitățile de plecare peste hotare?</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Este admisibil</c:v>
                </c:pt>
                <c:pt idx="1">
                  <c:v>Nu este admisibil</c:v>
                </c:pt>
                <c:pt idx="2">
                  <c:v>NȘ</c:v>
                </c:pt>
                <c:pt idx="3">
                  <c:v>NR</c:v>
                </c:pt>
              </c:strCache>
            </c:strRef>
          </c:cat>
          <c:val>
            <c:numRef>
              <c:f>Sheet1!$F$2:$F$5</c:f>
              <c:numCache>
                <c:formatCode>General</c:formatCode>
                <c:ptCount val="4"/>
                <c:pt idx="0">
                  <c:v>13.2</c:v>
                </c:pt>
                <c:pt idx="1">
                  <c:v>83.5</c:v>
                </c:pt>
                <c:pt idx="2">
                  <c:v>3</c:v>
                </c:pt>
                <c:pt idx="3">
                  <c:v>0.3</c:v>
                </c:pt>
              </c:numCache>
            </c:numRef>
          </c:val>
          <c:extLst>
            <c:ext xmlns:c16="http://schemas.microsoft.com/office/drawing/2014/chart" uri="{C3380CC4-5D6E-409C-BE32-E72D297353CC}">
              <c16:uniqueId val="{00000004-7D88-407F-A3A2-A1243658562F}"/>
            </c:ext>
          </c:extLst>
        </c:ser>
        <c:ser>
          <c:idx val="5"/>
          <c:order val="5"/>
          <c:tx>
            <c:strRef>
              <c:f>Sheet1!$G$1</c:f>
              <c:strCache>
                <c:ptCount val="1"/>
                <c:pt idx="0">
                  <c:v>să interzică partidele de opoziție?</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Este admisibil</c:v>
                </c:pt>
                <c:pt idx="1">
                  <c:v>Nu este admisibil</c:v>
                </c:pt>
                <c:pt idx="2">
                  <c:v>NȘ</c:v>
                </c:pt>
                <c:pt idx="3">
                  <c:v>NR</c:v>
                </c:pt>
              </c:strCache>
            </c:strRef>
          </c:cat>
          <c:val>
            <c:numRef>
              <c:f>Sheet1!$G$2:$G$5</c:f>
              <c:numCache>
                <c:formatCode>General</c:formatCode>
                <c:ptCount val="4"/>
                <c:pt idx="0">
                  <c:v>22.3</c:v>
                </c:pt>
                <c:pt idx="1">
                  <c:v>70.900000000000006</c:v>
                </c:pt>
                <c:pt idx="2">
                  <c:v>6.6</c:v>
                </c:pt>
                <c:pt idx="3">
                  <c:v>0.2</c:v>
                </c:pt>
              </c:numCache>
            </c:numRef>
          </c:val>
          <c:extLst>
            <c:ext xmlns:c16="http://schemas.microsoft.com/office/drawing/2014/chart" uri="{C3380CC4-5D6E-409C-BE32-E72D297353CC}">
              <c16:uniqueId val="{00000005-7D88-407F-A3A2-A1243658562F}"/>
            </c:ext>
          </c:extLst>
        </c:ser>
        <c:dLbls>
          <c:showLegendKey val="0"/>
          <c:showVal val="0"/>
          <c:showCatName val="0"/>
          <c:showSerName val="0"/>
          <c:showPercent val="0"/>
          <c:showBubbleSize val="0"/>
        </c:dLbls>
        <c:gapWidth val="182"/>
        <c:axId val="1426865551"/>
        <c:axId val="1823741231"/>
      </c:barChart>
      <c:catAx>
        <c:axId val="14268655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741231"/>
        <c:crosses val="autoZero"/>
        <c:auto val="1"/>
        <c:lblAlgn val="ctr"/>
        <c:lblOffset val="100"/>
        <c:noMultiLvlLbl val="0"/>
      </c:catAx>
      <c:valAx>
        <c:axId val="18237412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268655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Spre bine</c:v>
                </c:pt>
                <c:pt idx="1">
                  <c:v>Spre rău</c:v>
                </c:pt>
                <c:pt idx="2">
                  <c:v>A rămas la fel</c:v>
                </c:pt>
                <c:pt idx="3">
                  <c:v>Nu am auzit despre venirea dlui Tofan în fruntea Guvernului</c:v>
                </c:pt>
                <c:pt idx="4">
                  <c:v>NȘ</c:v>
                </c:pt>
                <c:pt idx="5">
                  <c:v>NR</c:v>
                </c:pt>
              </c:strCache>
            </c:strRef>
          </c:cat>
          <c:val>
            <c:numRef>
              <c:f>Sheet1!$B$2:$B$7</c:f>
              <c:numCache>
                <c:formatCode>General</c:formatCode>
                <c:ptCount val="6"/>
                <c:pt idx="0">
                  <c:v>13.6</c:v>
                </c:pt>
                <c:pt idx="1">
                  <c:v>16.3</c:v>
                </c:pt>
                <c:pt idx="2">
                  <c:v>42.9</c:v>
                </c:pt>
                <c:pt idx="3">
                  <c:v>15.5</c:v>
                </c:pt>
                <c:pt idx="4">
                  <c:v>11.2</c:v>
                </c:pt>
                <c:pt idx="5">
                  <c:v>0.4</c:v>
                </c:pt>
              </c:numCache>
            </c:numRef>
          </c:val>
          <c:extLst>
            <c:ext xmlns:c16="http://schemas.microsoft.com/office/drawing/2014/chart" uri="{C3380CC4-5D6E-409C-BE32-E72D297353CC}">
              <c16:uniqueId val="{00000000-4E2F-4A31-BDAD-F96307D71DA1}"/>
            </c:ext>
          </c:extLst>
        </c:ser>
        <c:dLbls>
          <c:showLegendKey val="0"/>
          <c:showVal val="0"/>
          <c:showCatName val="0"/>
          <c:showSerName val="0"/>
          <c:showPercent val="0"/>
          <c:showBubbleSize val="0"/>
        </c:dLbls>
        <c:gapWidth val="219"/>
        <c:overlap val="-27"/>
        <c:axId val="1426805231"/>
        <c:axId val="1823790671"/>
      </c:barChart>
      <c:catAx>
        <c:axId val="14268052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790671"/>
        <c:crosses val="autoZero"/>
        <c:auto val="1"/>
        <c:lblAlgn val="ctr"/>
        <c:lblOffset val="100"/>
        <c:noMultiLvlLbl val="0"/>
      </c:catAx>
      <c:valAx>
        <c:axId val="182379067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268052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B5D3-4B54-8DB4-595A95558A8A}"/>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B5D3-4B54-8DB4-595A95558A8A}"/>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B5D3-4B54-8DB4-595A95558A8A}"/>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4-B5D3-4B54-8DB4-595A95558A8A}"/>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B5D3-4B54-8DB4-595A95558A8A}"/>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1-B5D3-4B54-8DB4-595A95558A8A}"/>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2-B5D3-4B54-8DB4-595A95558A8A}"/>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B5D3-4B54-8DB4-595A95558A8A}"/>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4-B5D3-4B54-8DB4-595A95558A8A}"/>
                </c:ext>
              </c:extLst>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5-B5D3-4B54-8DB4-595A95558A8A}"/>
                </c:ext>
              </c:extLst>
            </c:dLbl>
            <c:spPr>
              <a:noFill/>
              <a:ln>
                <a:noFill/>
              </a:ln>
              <a:effectLst/>
            </c:sp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Aceste acțiuni sunt un început al reformelor reale în țara noastră</c:v>
                </c:pt>
                <c:pt idx="1">
                  <c:v>Aceste acțiuni reprezintă o imitare a reformelor și vor agrava și mai mult situația din țară</c:v>
                </c:pt>
                <c:pt idx="2">
                  <c:v>Aceste acțiuni reprezintă o reglare de conturi dintre grupurile oligarhice</c:v>
                </c:pt>
                <c:pt idx="3">
                  <c:v>Aceste acțiuni sunt realizate special în campania electorală pentru a ridica ratingul unui partid sau candidat politi</c:v>
                </c:pt>
                <c:pt idx="4">
                  <c:v>NȘ/NR</c:v>
                </c:pt>
              </c:strCache>
            </c:strRef>
          </c:cat>
          <c:val>
            <c:numRef>
              <c:f>Sheet1!$B$2:$B$6</c:f>
              <c:numCache>
                <c:formatCode>General</c:formatCode>
                <c:ptCount val="5"/>
                <c:pt idx="0">
                  <c:v>29.5</c:v>
                </c:pt>
                <c:pt idx="1">
                  <c:v>22.3</c:v>
                </c:pt>
                <c:pt idx="2">
                  <c:v>10.9</c:v>
                </c:pt>
                <c:pt idx="3">
                  <c:v>24.1</c:v>
                </c:pt>
                <c:pt idx="4">
                  <c:v>13.2</c:v>
                </c:pt>
              </c:numCache>
            </c:numRef>
          </c:val>
          <c:extLst>
            <c:ext xmlns:c16="http://schemas.microsoft.com/office/drawing/2014/chart" uri="{C3380CC4-5D6E-409C-BE32-E72D297353CC}">
              <c16:uniqueId val="{00000000-B5D3-4B54-8DB4-595A95558A8A}"/>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0-76C3-4A59-95A5-8F43EC062A43}"/>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76C3-4A59-95A5-8F43EC062A43}"/>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76C3-4A59-95A5-8F43EC062A43}"/>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76C3-4A59-95A5-8F43EC062A43}"/>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0-76C3-4A59-95A5-8F43EC062A43}"/>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1-76C3-4A59-95A5-8F43EC062A43}"/>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2-76C3-4A59-95A5-8F43EC062A43}"/>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76C3-4A59-95A5-8F43EC062A43}"/>
                </c:ext>
              </c:extLst>
            </c:dLbl>
            <c:spPr>
              <a:noFill/>
              <a:ln>
                <a:noFill/>
              </a:ln>
              <a:effectLst/>
            </c:sp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Da</c:v>
                </c:pt>
                <c:pt idx="1">
                  <c:v>Nu</c:v>
                </c:pt>
                <c:pt idx="2">
                  <c:v>NȘ</c:v>
                </c:pt>
                <c:pt idx="3">
                  <c:v>NR</c:v>
                </c:pt>
              </c:strCache>
            </c:strRef>
          </c:cat>
          <c:val>
            <c:numRef>
              <c:f>Sheet1!$B$2:$B$5</c:f>
              <c:numCache>
                <c:formatCode>General</c:formatCode>
                <c:ptCount val="4"/>
                <c:pt idx="0">
                  <c:v>38.1</c:v>
                </c:pt>
                <c:pt idx="1">
                  <c:v>54</c:v>
                </c:pt>
                <c:pt idx="2">
                  <c:v>7.7</c:v>
                </c:pt>
                <c:pt idx="3">
                  <c:v>0.2</c:v>
                </c:pt>
              </c:numCache>
            </c:numRef>
          </c:val>
          <c:extLst>
            <c:ext xmlns:c16="http://schemas.microsoft.com/office/drawing/2014/chart" uri="{C3380CC4-5D6E-409C-BE32-E72D297353CC}">
              <c16:uniqueId val="{00000000-B5D3-4B54-8DB4-595A95558A8A}"/>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0-9A77-4C7E-8A4D-37755D4BC363}"/>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9A77-4C7E-8A4D-37755D4BC363}"/>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9A77-4C7E-8A4D-37755D4BC363}"/>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9A77-4C7E-8A4D-37755D4BC363}"/>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0-9A77-4C7E-8A4D-37755D4BC363}"/>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1-9A77-4C7E-8A4D-37755D4BC363}"/>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2-9A77-4C7E-8A4D-37755D4BC363}"/>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9A77-4C7E-8A4D-37755D4BC363}"/>
                </c:ext>
              </c:extLst>
            </c:dLbl>
            <c:spPr>
              <a:noFill/>
              <a:ln>
                <a:noFill/>
              </a:ln>
              <a:effectLst/>
            </c:sp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Da</c:v>
                </c:pt>
                <c:pt idx="1">
                  <c:v>Nu</c:v>
                </c:pt>
                <c:pt idx="2">
                  <c:v>NȘ</c:v>
                </c:pt>
                <c:pt idx="3">
                  <c:v>NR</c:v>
                </c:pt>
              </c:strCache>
            </c:strRef>
          </c:cat>
          <c:val>
            <c:numRef>
              <c:f>Sheet1!$B$2:$B$5</c:f>
              <c:numCache>
                <c:formatCode>General</c:formatCode>
                <c:ptCount val="4"/>
                <c:pt idx="0">
                  <c:v>52.3</c:v>
                </c:pt>
                <c:pt idx="1">
                  <c:v>42.8</c:v>
                </c:pt>
                <c:pt idx="2">
                  <c:v>4.7</c:v>
                </c:pt>
                <c:pt idx="3">
                  <c:v>0.3</c:v>
                </c:pt>
              </c:numCache>
            </c:numRef>
          </c:val>
          <c:extLst>
            <c:ext xmlns:c16="http://schemas.microsoft.com/office/drawing/2014/chart" uri="{C3380CC4-5D6E-409C-BE32-E72D297353CC}">
              <c16:uniqueId val="{00000000-B5D3-4B54-8DB4-595A95558A8A}"/>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0-5C69-48BD-A925-AB6D96FE6ABE}"/>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5C69-48BD-A925-AB6D96FE6ABE}"/>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5C69-48BD-A925-AB6D96FE6ABE}"/>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5C69-48BD-A925-AB6D96FE6ABE}"/>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0-5C69-48BD-A925-AB6D96FE6ABE}"/>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1-5C69-48BD-A925-AB6D96FE6ABE}"/>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2-5C69-48BD-A925-AB6D96FE6ABE}"/>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5C69-48BD-A925-AB6D96FE6ABE}"/>
                </c:ext>
              </c:extLst>
            </c:dLbl>
            <c:spPr>
              <a:noFill/>
              <a:ln>
                <a:noFill/>
              </a:ln>
              <a:effectLst/>
            </c:sp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Da</c:v>
                </c:pt>
                <c:pt idx="1">
                  <c:v>Nu</c:v>
                </c:pt>
                <c:pt idx="2">
                  <c:v>NȘ</c:v>
                </c:pt>
                <c:pt idx="3">
                  <c:v>NR</c:v>
                </c:pt>
              </c:strCache>
            </c:strRef>
          </c:cat>
          <c:val>
            <c:numRef>
              <c:f>Sheet1!$B$2:$B$5</c:f>
              <c:numCache>
                <c:formatCode>General</c:formatCode>
                <c:ptCount val="4"/>
                <c:pt idx="0">
                  <c:v>24.4</c:v>
                </c:pt>
                <c:pt idx="1">
                  <c:v>63.9</c:v>
                </c:pt>
                <c:pt idx="2">
                  <c:v>11.1</c:v>
                </c:pt>
                <c:pt idx="3">
                  <c:v>0.5</c:v>
                </c:pt>
              </c:numCache>
            </c:numRef>
          </c:val>
          <c:extLst>
            <c:ext xmlns:c16="http://schemas.microsoft.com/office/drawing/2014/chart" uri="{C3380CC4-5D6E-409C-BE32-E72D297353CC}">
              <c16:uniqueId val="{00000000-B5D3-4B54-8DB4-595A95558A8A}"/>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Foarte rele </c:v>
                </c:pt>
              </c:strCache>
            </c:strRef>
          </c:tx>
          <c:spPr>
            <a:solidFill>
              <a:schemeClr val="accent1"/>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România</c:v>
                </c:pt>
                <c:pt idx="1">
                  <c:v>Ucraina</c:v>
                </c:pt>
                <c:pt idx="2">
                  <c:v>UE</c:v>
                </c:pt>
                <c:pt idx="3">
                  <c:v>SUA</c:v>
                </c:pt>
                <c:pt idx="4">
                  <c:v>Germania</c:v>
                </c:pt>
                <c:pt idx="5">
                  <c:v>Franța</c:v>
                </c:pt>
                <c:pt idx="6">
                  <c:v>Federația Rusă</c:v>
                </c:pt>
                <c:pt idx="7">
                  <c:v>NATO</c:v>
                </c:pt>
              </c:strCache>
            </c:strRef>
          </c:cat>
          <c:val>
            <c:numRef>
              <c:f>Sheet1!$B$2:$B$9</c:f>
              <c:numCache>
                <c:formatCode>General</c:formatCode>
                <c:ptCount val="8"/>
                <c:pt idx="0">
                  <c:v>-2.4</c:v>
                </c:pt>
                <c:pt idx="1">
                  <c:v>-3.4</c:v>
                </c:pt>
                <c:pt idx="2">
                  <c:v>-1.9</c:v>
                </c:pt>
                <c:pt idx="3">
                  <c:v>-3.1</c:v>
                </c:pt>
                <c:pt idx="4">
                  <c:v>-1.8</c:v>
                </c:pt>
                <c:pt idx="5">
                  <c:v>-2</c:v>
                </c:pt>
                <c:pt idx="6">
                  <c:v>-26.8</c:v>
                </c:pt>
                <c:pt idx="7">
                  <c:v>-4.2</c:v>
                </c:pt>
              </c:numCache>
            </c:numRef>
          </c:val>
          <c:extLst>
            <c:ext xmlns:c16="http://schemas.microsoft.com/office/drawing/2014/chart" uri="{C3380CC4-5D6E-409C-BE32-E72D297353CC}">
              <c16:uniqueId val="{00000000-F86B-4483-AB4A-BC818F311940}"/>
            </c:ext>
          </c:extLst>
        </c:ser>
        <c:ser>
          <c:idx val="1"/>
          <c:order val="1"/>
          <c:tx>
            <c:strRef>
              <c:f>Sheet1!$C$1</c:f>
              <c:strCache>
                <c:ptCount val="1"/>
                <c:pt idx="0">
                  <c:v>Rele</c:v>
                </c:pt>
              </c:strCache>
            </c:strRef>
          </c:tx>
          <c:spPr>
            <a:solidFill>
              <a:schemeClr val="accent2"/>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România</c:v>
                </c:pt>
                <c:pt idx="1">
                  <c:v>Ucraina</c:v>
                </c:pt>
                <c:pt idx="2">
                  <c:v>UE</c:v>
                </c:pt>
                <c:pt idx="3">
                  <c:v>SUA</c:v>
                </c:pt>
                <c:pt idx="4">
                  <c:v>Germania</c:v>
                </c:pt>
                <c:pt idx="5">
                  <c:v>Franța</c:v>
                </c:pt>
                <c:pt idx="6">
                  <c:v>Federația Rusă</c:v>
                </c:pt>
                <c:pt idx="7">
                  <c:v>NATO</c:v>
                </c:pt>
              </c:strCache>
            </c:strRef>
          </c:cat>
          <c:val>
            <c:numRef>
              <c:f>Sheet1!$C$2:$C$9</c:f>
              <c:numCache>
                <c:formatCode>General</c:formatCode>
                <c:ptCount val="8"/>
                <c:pt idx="0">
                  <c:v>-9.6</c:v>
                </c:pt>
                <c:pt idx="1">
                  <c:v>-12.1</c:v>
                </c:pt>
                <c:pt idx="2">
                  <c:v>-8.9</c:v>
                </c:pt>
                <c:pt idx="3">
                  <c:v>-15.3</c:v>
                </c:pt>
                <c:pt idx="4">
                  <c:v>-8.1</c:v>
                </c:pt>
                <c:pt idx="5">
                  <c:v>-7.5</c:v>
                </c:pt>
                <c:pt idx="6">
                  <c:v>-44.8</c:v>
                </c:pt>
                <c:pt idx="7">
                  <c:v>-13.3</c:v>
                </c:pt>
              </c:numCache>
            </c:numRef>
          </c:val>
          <c:extLst>
            <c:ext xmlns:c16="http://schemas.microsoft.com/office/drawing/2014/chart" uri="{C3380CC4-5D6E-409C-BE32-E72D297353CC}">
              <c16:uniqueId val="{00000001-F86B-4483-AB4A-BC818F311940}"/>
            </c:ext>
          </c:extLst>
        </c:ser>
        <c:ser>
          <c:idx val="2"/>
          <c:order val="2"/>
          <c:tx>
            <c:strRef>
              <c:f>Sheet1!$D$1</c:f>
              <c:strCache>
                <c:ptCount val="1"/>
                <c:pt idx="0">
                  <c:v>Bune</c:v>
                </c:pt>
              </c:strCache>
            </c:strRef>
          </c:tx>
          <c:spPr>
            <a:solidFill>
              <a:schemeClr val="accent3"/>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România</c:v>
                </c:pt>
                <c:pt idx="1">
                  <c:v>Ucraina</c:v>
                </c:pt>
                <c:pt idx="2">
                  <c:v>UE</c:v>
                </c:pt>
                <c:pt idx="3">
                  <c:v>SUA</c:v>
                </c:pt>
                <c:pt idx="4">
                  <c:v>Germania</c:v>
                </c:pt>
                <c:pt idx="5">
                  <c:v>Franța</c:v>
                </c:pt>
                <c:pt idx="6">
                  <c:v>Federația Rusă</c:v>
                </c:pt>
                <c:pt idx="7">
                  <c:v>NATO</c:v>
                </c:pt>
              </c:strCache>
            </c:strRef>
          </c:cat>
          <c:val>
            <c:numRef>
              <c:f>Sheet1!$D$2:$D$9</c:f>
              <c:numCache>
                <c:formatCode>General</c:formatCode>
                <c:ptCount val="8"/>
                <c:pt idx="0">
                  <c:v>64.599999999999994</c:v>
                </c:pt>
                <c:pt idx="1">
                  <c:v>64.400000000000006</c:v>
                </c:pt>
                <c:pt idx="2">
                  <c:v>67.5</c:v>
                </c:pt>
                <c:pt idx="3">
                  <c:v>55.6</c:v>
                </c:pt>
                <c:pt idx="4">
                  <c:v>64</c:v>
                </c:pt>
                <c:pt idx="5">
                  <c:v>63.5</c:v>
                </c:pt>
                <c:pt idx="6">
                  <c:v>16.3</c:v>
                </c:pt>
                <c:pt idx="7">
                  <c:v>49.5</c:v>
                </c:pt>
              </c:numCache>
            </c:numRef>
          </c:val>
          <c:extLst>
            <c:ext xmlns:c16="http://schemas.microsoft.com/office/drawing/2014/chart" uri="{C3380CC4-5D6E-409C-BE32-E72D297353CC}">
              <c16:uniqueId val="{00000002-F86B-4483-AB4A-BC818F311940}"/>
            </c:ext>
          </c:extLst>
        </c:ser>
        <c:ser>
          <c:idx val="3"/>
          <c:order val="3"/>
          <c:tx>
            <c:strRef>
              <c:f>Sheet1!$E$1</c:f>
              <c:strCache>
                <c:ptCount val="1"/>
                <c:pt idx="0">
                  <c:v>Foarte bune</c:v>
                </c:pt>
              </c:strCache>
            </c:strRef>
          </c:tx>
          <c:spPr>
            <a:solidFill>
              <a:schemeClr val="accent4"/>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România</c:v>
                </c:pt>
                <c:pt idx="1">
                  <c:v>Ucraina</c:v>
                </c:pt>
                <c:pt idx="2">
                  <c:v>UE</c:v>
                </c:pt>
                <c:pt idx="3">
                  <c:v>SUA</c:v>
                </c:pt>
                <c:pt idx="4">
                  <c:v>Germania</c:v>
                </c:pt>
                <c:pt idx="5">
                  <c:v>Franța</c:v>
                </c:pt>
                <c:pt idx="6">
                  <c:v>Federația Rusă</c:v>
                </c:pt>
                <c:pt idx="7">
                  <c:v>NATO</c:v>
                </c:pt>
              </c:strCache>
            </c:strRef>
          </c:cat>
          <c:val>
            <c:numRef>
              <c:f>Sheet1!$E$2:$E$9</c:f>
              <c:numCache>
                <c:formatCode>General</c:formatCode>
                <c:ptCount val="8"/>
                <c:pt idx="0">
                  <c:v>17.399999999999999</c:v>
                </c:pt>
                <c:pt idx="1">
                  <c:v>13.2</c:v>
                </c:pt>
                <c:pt idx="2">
                  <c:v>14.4</c:v>
                </c:pt>
                <c:pt idx="3">
                  <c:v>7.5</c:v>
                </c:pt>
                <c:pt idx="4">
                  <c:v>8.6999999999999993</c:v>
                </c:pt>
                <c:pt idx="5">
                  <c:v>10.7</c:v>
                </c:pt>
                <c:pt idx="6">
                  <c:v>2.6</c:v>
                </c:pt>
                <c:pt idx="7">
                  <c:v>5.6</c:v>
                </c:pt>
              </c:numCache>
            </c:numRef>
          </c:val>
          <c:extLst>
            <c:ext xmlns:c16="http://schemas.microsoft.com/office/drawing/2014/chart" uri="{C3380CC4-5D6E-409C-BE32-E72D297353CC}">
              <c16:uniqueId val="{00000003-F86B-4483-AB4A-BC818F311940}"/>
            </c:ext>
          </c:extLst>
        </c:ser>
        <c:ser>
          <c:idx val="4"/>
          <c:order val="4"/>
          <c:tx>
            <c:strRef>
              <c:f>Sheet1!$F$1</c:f>
              <c:strCache>
                <c:ptCount val="1"/>
                <c:pt idx="0">
                  <c:v>NȘ</c:v>
                </c:pt>
              </c:strCache>
            </c:strRef>
          </c:tx>
          <c:spPr>
            <a:solidFill>
              <a:schemeClr val="accent5"/>
            </a:solidFill>
            <a:ln>
              <a:noFill/>
            </a:ln>
            <a:effectLst/>
          </c:spPr>
          <c:invertIfNegative val="0"/>
          <c:cat>
            <c:strRef>
              <c:f>Sheet1!$A$2:$A$9</c:f>
              <c:strCache>
                <c:ptCount val="8"/>
                <c:pt idx="0">
                  <c:v>România</c:v>
                </c:pt>
                <c:pt idx="1">
                  <c:v>Ucraina</c:v>
                </c:pt>
                <c:pt idx="2">
                  <c:v>UE</c:v>
                </c:pt>
                <c:pt idx="3">
                  <c:v>SUA</c:v>
                </c:pt>
                <c:pt idx="4">
                  <c:v>Germania</c:v>
                </c:pt>
                <c:pt idx="5">
                  <c:v>Franța</c:v>
                </c:pt>
                <c:pt idx="6">
                  <c:v>Federația Rusă</c:v>
                </c:pt>
                <c:pt idx="7">
                  <c:v>NATO</c:v>
                </c:pt>
              </c:strCache>
            </c:strRef>
          </c:cat>
          <c:val>
            <c:numRef>
              <c:f>Sheet1!$F$2:$F$9</c:f>
              <c:numCache>
                <c:formatCode>General</c:formatCode>
                <c:ptCount val="8"/>
                <c:pt idx="0">
                  <c:v>5.5</c:v>
                </c:pt>
                <c:pt idx="1">
                  <c:v>6.2</c:v>
                </c:pt>
                <c:pt idx="2">
                  <c:v>6.4</c:v>
                </c:pt>
                <c:pt idx="3">
                  <c:v>17.600000000000001</c:v>
                </c:pt>
                <c:pt idx="4">
                  <c:v>16.8</c:v>
                </c:pt>
                <c:pt idx="5">
                  <c:v>15.8</c:v>
                </c:pt>
                <c:pt idx="6">
                  <c:v>8.8000000000000007</c:v>
                </c:pt>
                <c:pt idx="7">
                  <c:v>26.1</c:v>
                </c:pt>
              </c:numCache>
            </c:numRef>
          </c:val>
          <c:extLst>
            <c:ext xmlns:c16="http://schemas.microsoft.com/office/drawing/2014/chart" uri="{C3380CC4-5D6E-409C-BE32-E72D297353CC}">
              <c16:uniqueId val="{00000006-F86B-4483-AB4A-BC818F311940}"/>
            </c:ext>
          </c:extLst>
        </c:ser>
        <c:dLbls>
          <c:showLegendKey val="0"/>
          <c:showVal val="0"/>
          <c:showCatName val="0"/>
          <c:showSerName val="0"/>
          <c:showPercent val="0"/>
          <c:showBubbleSize val="0"/>
        </c:dLbls>
        <c:gapWidth val="182"/>
        <c:overlap val="100"/>
        <c:axId val="1116863871"/>
        <c:axId val="1823800271"/>
      </c:barChart>
      <c:catAx>
        <c:axId val="11168638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800271"/>
        <c:crosses val="autoZero"/>
        <c:auto val="1"/>
        <c:lblAlgn val="ctr"/>
        <c:lblOffset val="100"/>
        <c:noMultiLvlLbl val="0"/>
      </c:catAx>
      <c:valAx>
        <c:axId val="1823800271"/>
        <c:scaling>
          <c:orientation val="minMax"/>
          <c:max val="90"/>
          <c:min val="-8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168638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0-3F4E-47EB-A326-E48E00E7F968}"/>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3F4E-47EB-A326-E48E00E7F968}"/>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3F4E-47EB-A326-E48E00E7F968}"/>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3F4E-47EB-A326-E48E00E7F968}"/>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4-3F4E-47EB-A326-E48E00E7F968}"/>
              </c:ext>
            </c:extLst>
          </c:dPt>
          <c:dPt>
            <c:idx val="5"/>
            <c:bubble3D val="0"/>
            <c:spPr>
              <a:solidFill>
                <a:schemeClr val="accent6"/>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5-3F4E-47EB-A326-E48E00E7F968}"/>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0-3F4E-47EB-A326-E48E00E7F968}"/>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1-3F4E-47EB-A326-E48E00E7F968}"/>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2-3F4E-47EB-A326-E48E00E7F968}"/>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3F4E-47EB-A326-E48E00E7F968}"/>
                </c:ext>
              </c:extLst>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4-3F4E-47EB-A326-E48E00E7F968}"/>
                </c:ext>
              </c:extLst>
            </c:dLbl>
            <c:dLbl>
              <c:idx val="5"/>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6"/>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5-3F4E-47EB-A326-E48E00E7F968}"/>
                </c:ext>
              </c:extLst>
            </c:dLbl>
            <c:spPr>
              <a:noFill/>
              <a:ln>
                <a:noFill/>
              </a:ln>
              <a:effectLst/>
            </c:sp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Foarte mult</c:v>
                </c:pt>
                <c:pt idx="1">
                  <c:v>Mult</c:v>
                </c:pt>
                <c:pt idx="2">
                  <c:v>Puțin</c:v>
                </c:pt>
                <c:pt idx="3">
                  <c:v>Deloc</c:v>
                </c:pt>
                <c:pt idx="4">
                  <c:v>Nu știu</c:v>
                </c:pt>
                <c:pt idx="5">
                  <c:v>Nu răspunde</c:v>
                </c:pt>
              </c:strCache>
            </c:strRef>
          </c:cat>
          <c:val>
            <c:numRef>
              <c:f>Sheet1!$B$2:$B$7</c:f>
              <c:numCache>
                <c:formatCode>General</c:formatCode>
                <c:ptCount val="6"/>
                <c:pt idx="0">
                  <c:v>12.8</c:v>
                </c:pt>
                <c:pt idx="1">
                  <c:v>25.2</c:v>
                </c:pt>
                <c:pt idx="2">
                  <c:v>26.6</c:v>
                </c:pt>
                <c:pt idx="3">
                  <c:v>27.7</c:v>
                </c:pt>
                <c:pt idx="4">
                  <c:v>7.5</c:v>
                </c:pt>
                <c:pt idx="5">
                  <c:v>0.2</c:v>
                </c:pt>
              </c:numCache>
            </c:numRef>
          </c:val>
          <c:extLst>
            <c:ext xmlns:c16="http://schemas.microsoft.com/office/drawing/2014/chart" uri="{C3380CC4-5D6E-409C-BE32-E72D297353CC}">
              <c16:uniqueId val="{00000000-B5D3-4B54-8DB4-595A95558A8A}"/>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0-6095-4F3F-94EC-AB1924498A74}"/>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6095-4F3F-94EC-AB1924498A74}"/>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6095-4F3F-94EC-AB1924498A74}"/>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6095-4F3F-94EC-AB1924498A74}"/>
              </c:ext>
            </c:extLst>
          </c:dPt>
          <c:dPt>
            <c:idx val="4"/>
            <c:bubble3D val="0"/>
            <c:spPr>
              <a:solidFill>
                <a:schemeClr val="accent5"/>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4-6095-4F3F-94EC-AB1924498A74}"/>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0-6095-4F3F-94EC-AB1924498A74}"/>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1-6095-4F3F-94EC-AB1924498A74}"/>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2-6095-4F3F-94EC-AB1924498A74}"/>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6095-4F3F-94EC-AB1924498A74}"/>
                </c:ext>
              </c:extLst>
            </c:dLbl>
            <c:dLbl>
              <c:idx val="4"/>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5"/>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4-6095-4F3F-94EC-AB1924498A74}"/>
                </c:ext>
              </c:extLst>
            </c:dLbl>
            <c:spPr>
              <a:noFill/>
              <a:ln>
                <a:noFill/>
              </a:ln>
              <a:effectLst/>
            </c:sp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Aș vota pentru</c:v>
                </c:pt>
                <c:pt idx="1">
                  <c:v>Aș vota împotrivă</c:v>
                </c:pt>
                <c:pt idx="2">
                  <c:v>Nu aș participa</c:v>
                </c:pt>
                <c:pt idx="3">
                  <c:v>Nu știu, nu m-am decis</c:v>
                </c:pt>
                <c:pt idx="4">
                  <c:v>Nu răspunde</c:v>
                </c:pt>
              </c:strCache>
            </c:strRef>
          </c:cat>
          <c:val>
            <c:numRef>
              <c:f>Sheet1!$B$2:$B$6</c:f>
              <c:numCache>
                <c:formatCode>General</c:formatCode>
                <c:ptCount val="5"/>
                <c:pt idx="0">
                  <c:v>53</c:v>
                </c:pt>
                <c:pt idx="1">
                  <c:v>30.9</c:v>
                </c:pt>
                <c:pt idx="2">
                  <c:v>7</c:v>
                </c:pt>
                <c:pt idx="3">
                  <c:v>8.6999999999999993</c:v>
                </c:pt>
                <c:pt idx="4">
                  <c:v>0.4</c:v>
                </c:pt>
              </c:numCache>
            </c:numRef>
          </c:val>
          <c:extLst>
            <c:ext xmlns:c16="http://schemas.microsoft.com/office/drawing/2014/chart" uri="{C3380CC4-5D6E-409C-BE32-E72D297353CC}">
              <c16:uniqueId val="{00000000-B5D3-4B54-8DB4-595A95558A8A}"/>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0-63E8-4F7C-BC3D-98C83E4ECC8E}"/>
              </c:ext>
            </c:extLst>
          </c:dPt>
          <c:dPt>
            <c:idx val="1"/>
            <c:bubble3D val="0"/>
            <c:spPr>
              <a:solidFill>
                <a:schemeClr val="accent2"/>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1-63E8-4F7C-BC3D-98C83E4ECC8E}"/>
              </c:ext>
            </c:extLst>
          </c:dPt>
          <c:dPt>
            <c:idx val="2"/>
            <c:bubble3D val="0"/>
            <c:spPr>
              <a:solidFill>
                <a:schemeClr val="accent3"/>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2-63E8-4F7C-BC3D-98C83E4ECC8E}"/>
              </c:ext>
            </c:extLst>
          </c:dPt>
          <c:dPt>
            <c:idx val="3"/>
            <c:bubble3D val="0"/>
            <c:spPr>
              <a:solidFill>
                <a:schemeClr val="accent4"/>
              </a:solidFill>
              <a:ln>
                <a:noFill/>
              </a:ln>
              <a:effectLst>
                <a:outerShdw blurRad="63500" sx="102000" sy="102000" algn="ctr" rotWithShape="0">
                  <a:prstClr val="black">
                    <a:alpha val="20000"/>
                  </a:prstClr>
                </a:outerShdw>
              </a:effectLst>
            </c:spPr>
            <c:extLst>
              <c:ext xmlns:c16="http://schemas.microsoft.com/office/drawing/2014/chart" uri="{C3380CC4-5D6E-409C-BE32-E72D297353CC}">
                <c16:uniqueId val="{00000003-63E8-4F7C-BC3D-98C83E4ECC8E}"/>
              </c:ext>
            </c:extLst>
          </c:dPt>
          <c:dLbls>
            <c:dLbl>
              <c:idx val="0"/>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0-63E8-4F7C-BC3D-98C83E4ECC8E}"/>
                </c:ext>
              </c:extLst>
            </c:dLbl>
            <c:dLbl>
              <c:idx val="1"/>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2"/>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1-63E8-4F7C-BC3D-98C83E4ECC8E}"/>
                </c:ext>
              </c:extLst>
            </c:dLbl>
            <c:dLbl>
              <c:idx val="2"/>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3"/>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2-63E8-4F7C-BC3D-98C83E4ECC8E}"/>
                </c:ext>
              </c:extLst>
            </c:dLbl>
            <c:dLbl>
              <c:idx val="3"/>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chemeClr val="accent4"/>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63E8-4F7C-BC3D-98C83E4ECC8E}"/>
                </c:ext>
              </c:extLst>
            </c:dLbl>
            <c:spPr>
              <a:noFill/>
              <a:ln>
                <a:noFill/>
              </a:ln>
              <a:effectLst/>
            </c:sp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Mai multe avantaje</c:v>
                </c:pt>
                <c:pt idx="1">
                  <c:v>Câte avantaje, atâtea și dezavantaje</c:v>
                </c:pt>
                <c:pt idx="2">
                  <c:v>Mai multe dezavantaje</c:v>
                </c:pt>
                <c:pt idx="3">
                  <c:v>NȘ</c:v>
                </c:pt>
              </c:strCache>
            </c:strRef>
          </c:cat>
          <c:val>
            <c:numRef>
              <c:f>Sheet1!$B$2:$B$5</c:f>
              <c:numCache>
                <c:formatCode>General</c:formatCode>
                <c:ptCount val="4"/>
                <c:pt idx="0">
                  <c:v>37.5</c:v>
                </c:pt>
                <c:pt idx="1">
                  <c:v>27.4</c:v>
                </c:pt>
                <c:pt idx="2">
                  <c:v>30.4</c:v>
                </c:pt>
                <c:pt idx="3">
                  <c:v>4.5999999999999996</c:v>
                </c:pt>
              </c:numCache>
            </c:numRef>
          </c:val>
          <c:extLst>
            <c:ext xmlns:c16="http://schemas.microsoft.com/office/drawing/2014/chart" uri="{C3380CC4-5D6E-409C-BE32-E72D297353CC}">
              <c16:uniqueId val="{00000000-B5D3-4B54-8DB4-595A95558A8A}"/>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Da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 Corupția</c:v>
                </c:pt>
                <c:pt idx="1">
                  <c:v>Capacitatea insuficientă a guvernării de a face față situației</c:v>
                </c:pt>
                <c:pt idx="2">
                  <c:v>Situația economică</c:v>
                </c:pt>
                <c:pt idx="3">
                  <c:v>Conflictul din stânga Nistrului</c:v>
                </c:pt>
              </c:strCache>
            </c:strRef>
          </c:cat>
          <c:val>
            <c:numRef>
              <c:f>Sheet1!$B$2:$B$5</c:f>
              <c:numCache>
                <c:formatCode>General</c:formatCode>
                <c:ptCount val="4"/>
                <c:pt idx="0">
                  <c:v>87.6</c:v>
                </c:pt>
                <c:pt idx="1">
                  <c:v>72.400000000000006</c:v>
                </c:pt>
                <c:pt idx="2">
                  <c:v>81.400000000000006</c:v>
                </c:pt>
                <c:pt idx="3">
                  <c:v>79.099999999999994</c:v>
                </c:pt>
              </c:numCache>
            </c:numRef>
          </c:val>
          <c:extLst>
            <c:ext xmlns:c16="http://schemas.microsoft.com/office/drawing/2014/chart" uri="{C3380CC4-5D6E-409C-BE32-E72D297353CC}">
              <c16:uniqueId val="{00000000-7937-41AB-8D02-1C954916BA23}"/>
            </c:ext>
          </c:extLst>
        </c:ser>
        <c:ser>
          <c:idx val="1"/>
          <c:order val="1"/>
          <c:tx>
            <c:strRef>
              <c:f>Sheet1!$C$1</c:f>
              <c:strCache>
                <c:ptCount val="1"/>
                <c:pt idx="0">
                  <c:v>Nu</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 Corupția</c:v>
                </c:pt>
                <c:pt idx="1">
                  <c:v>Capacitatea insuficientă a guvernării de a face față situației</c:v>
                </c:pt>
                <c:pt idx="2">
                  <c:v>Situația economică</c:v>
                </c:pt>
                <c:pt idx="3">
                  <c:v>Conflictul din stânga Nistrului</c:v>
                </c:pt>
              </c:strCache>
            </c:strRef>
          </c:cat>
          <c:val>
            <c:numRef>
              <c:f>Sheet1!$C$2:$C$5</c:f>
              <c:numCache>
                <c:formatCode>General</c:formatCode>
                <c:ptCount val="4"/>
                <c:pt idx="0">
                  <c:v>9.4</c:v>
                </c:pt>
                <c:pt idx="1">
                  <c:v>19.100000000000001</c:v>
                </c:pt>
                <c:pt idx="2">
                  <c:v>13.6</c:v>
                </c:pt>
                <c:pt idx="3">
                  <c:v>14.5</c:v>
                </c:pt>
              </c:numCache>
            </c:numRef>
          </c:val>
          <c:extLst>
            <c:ext xmlns:c16="http://schemas.microsoft.com/office/drawing/2014/chart" uri="{C3380CC4-5D6E-409C-BE32-E72D297353CC}">
              <c16:uniqueId val="{00000001-7937-41AB-8D02-1C954916BA23}"/>
            </c:ext>
          </c:extLst>
        </c:ser>
        <c:ser>
          <c:idx val="2"/>
          <c:order val="2"/>
          <c:tx>
            <c:strRef>
              <c:f>Sheet1!$D$1</c:f>
              <c:strCache>
                <c:ptCount val="1"/>
                <c:pt idx="0">
                  <c:v>NȘ</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 Corupția</c:v>
                </c:pt>
                <c:pt idx="1">
                  <c:v>Capacitatea insuficientă a guvernării de a face față situației</c:v>
                </c:pt>
                <c:pt idx="2">
                  <c:v>Situația economică</c:v>
                </c:pt>
                <c:pt idx="3">
                  <c:v>Conflictul din stânga Nistrului</c:v>
                </c:pt>
              </c:strCache>
            </c:strRef>
          </c:cat>
          <c:val>
            <c:numRef>
              <c:f>Sheet1!$D$2:$D$5</c:f>
              <c:numCache>
                <c:formatCode>General</c:formatCode>
                <c:ptCount val="4"/>
                <c:pt idx="0">
                  <c:v>2.7</c:v>
                </c:pt>
                <c:pt idx="1">
                  <c:v>8.4</c:v>
                </c:pt>
                <c:pt idx="2">
                  <c:v>4.9000000000000004</c:v>
                </c:pt>
                <c:pt idx="3">
                  <c:v>6</c:v>
                </c:pt>
              </c:numCache>
            </c:numRef>
          </c:val>
          <c:extLst>
            <c:ext xmlns:c16="http://schemas.microsoft.com/office/drawing/2014/chart" uri="{C3380CC4-5D6E-409C-BE32-E72D297353CC}">
              <c16:uniqueId val="{00000002-7937-41AB-8D02-1C954916BA23}"/>
            </c:ext>
          </c:extLst>
        </c:ser>
        <c:ser>
          <c:idx val="3"/>
          <c:order val="3"/>
          <c:tx>
            <c:strRef>
              <c:f>Sheet1!$E$1</c:f>
              <c:strCache>
                <c:ptCount val="1"/>
                <c:pt idx="0">
                  <c:v>NR</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 Corupția</c:v>
                </c:pt>
                <c:pt idx="1">
                  <c:v>Capacitatea insuficientă a guvernării de a face față situației</c:v>
                </c:pt>
                <c:pt idx="2">
                  <c:v>Situația economică</c:v>
                </c:pt>
                <c:pt idx="3">
                  <c:v>Conflictul din stânga Nistrului</c:v>
                </c:pt>
              </c:strCache>
            </c:strRef>
          </c:cat>
          <c:val>
            <c:numRef>
              <c:f>Sheet1!$E$2:$E$5</c:f>
              <c:numCache>
                <c:formatCode>General</c:formatCode>
                <c:ptCount val="4"/>
                <c:pt idx="0">
                  <c:v>0.3</c:v>
                </c:pt>
                <c:pt idx="1">
                  <c:v>0.2</c:v>
                </c:pt>
                <c:pt idx="2">
                  <c:v>0.1</c:v>
                </c:pt>
                <c:pt idx="3">
                  <c:v>0.4</c:v>
                </c:pt>
              </c:numCache>
            </c:numRef>
          </c:val>
          <c:extLst>
            <c:ext xmlns:c16="http://schemas.microsoft.com/office/drawing/2014/chart" uri="{C3380CC4-5D6E-409C-BE32-E72D297353CC}">
              <c16:uniqueId val="{00000003-7937-41AB-8D02-1C954916BA23}"/>
            </c:ext>
          </c:extLst>
        </c:ser>
        <c:dLbls>
          <c:showLegendKey val="0"/>
          <c:showVal val="0"/>
          <c:showCatName val="0"/>
          <c:showSerName val="0"/>
          <c:showPercent val="0"/>
          <c:showBubbleSize val="0"/>
        </c:dLbls>
        <c:gapWidth val="182"/>
        <c:overlap val="100"/>
        <c:axId val="1116774319"/>
        <c:axId val="1823753231"/>
      </c:barChart>
      <c:catAx>
        <c:axId val="11167743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753231"/>
        <c:crosses val="autoZero"/>
        <c:auto val="1"/>
        <c:lblAlgn val="ctr"/>
        <c:lblOffset val="100"/>
        <c:noMultiLvlLbl val="0"/>
      </c:catAx>
      <c:valAx>
        <c:axId val="182375323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167743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Cu siguranță Da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Se va îmbunătăți nivelul de viață al populației</c:v>
                </c:pt>
                <c:pt idx="1">
                  <c:v>Se va reduce nivelul corupției</c:v>
                </c:pt>
                <c:pt idx="2">
                  <c:v>Vor fi trași la răspundere foștii guvernanți corupți</c:v>
                </c:pt>
                <c:pt idx="3">
                  <c:v>Se va instaura o ordine în țară</c:v>
                </c:pt>
                <c:pt idx="4">
                  <c:v>RM se va integra mai rapid în Uniunea Europeană</c:v>
                </c:pt>
                <c:pt idx="5">
                  <c:v>Va spori libertatea mass media</c:v>
                </c:pt>
                <c:pt idx="6">
                  <c:v>Se va îmbunătăți mediul de afaceri</c:v>
                </c:pt>
              </c:strCache>
            </c:strRef>
          </c:cat>
          <c:val>
            <c:numRef>
              <c:f>Sheet1!$B$2:$B$8</c:f>
              <c:numCache>
                <c:formatCode>General</c:formatCode>
                <c:ptCount val="7"/>
                <c:pt idx="0">
                  <c:v>13.3</c:v>
                </c:pt>
                <c:pt idx="1">
                  <c:v>9.4</c:v>
                </c:pt>
                <c:pt idx="2">
                  <c:v>14.5</c:v>
                </c:pt>
                <c:pt idx="3">
                  <c:v>12.2</c:v>
                </c:pt>
                <c:pt idx="4">
                  <c:v>25.6</c:v>
                </c:pt>
                <c:pt idx="5">
                  <c:v>15</c:v>
                </c:pt>
                <c:pt idx="6">
                  <c:v>18.3</c:v>
                </c:pt>
              </c:numCache>
            </c:numRef>
          </c:val>
          <c:extLst>
            <c:ext xmlns:c16="http://schemas.microsoft.com/office/drawing/2014/chart" uri="{C3380CC4-5D6E-409C-BE32-E72D297353CC}">
              <c16:uniqueId val="{00000000-4038-4372-BD52-7E2B31270B25}"/>
            </c:ext>
          </c:extLst>
        </c:ser>
        <c:ser>
          <c:idx val="1"/>
          <c:order val="1"/>
          <c:tx>
            <c:strRef>
              <c:f>Sheet1!$C$1</c:f>
              <c:strCache>
                <c:ptCount val="1"/>
                <c:pt idx="0">
                  <c:v>Mai degrabă Da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Se va îmbunătăți nivelul de viață al populației</c:v>
                </c:pt>
                <c:pt idx="1">
                  <c:v>Se va reduce nivelul corupției</c:v>
                </c:pt>
                <c:pt idx="2">
                  <c:v>Vor fi trași la răspundere foștii guvernanți corupți</c:v>
                </c:pt>
                <c:pt idx="3">
                  <c:v>Se va instaura o ordine în țară</c:v>
                </c:pt>
                <c:pt idx="4">
                  <c:v>RM se va integra mai rapid în Uniunea Europeană</c:v>
                </c:pt>
                <c:pt idx="5">
                  <c:v>Va spori libertatea mass media</c:v>
                </c:pt>
                <c:pt idx="6">
                  <c:v>Se va îmbunătăți mediul de afaceri</c:v>
                </c:pt>
              </c:strCache>
            </c:strRef>
          </c:cat>
          <c:val>
            <c:numRef>
              <c:f>Sheet1!$C$2:$C$8</c:f>
              <c:numCache>
                <c:formatCode>General</c:formatCode>
                <c:ptCount val="7"/>
                <c:pt idx="0">
                  <c:v>23</c:v>
                </c:pt>
                <c:pt idx="1">
                  <c:v>22</c:v>
                </c:pt>
                <c:pt idx="2">
                  <c:v>26</c:v>
                </c:pt>
                <c:pt idx="3">
                  <c:v>26.6</c:v>
                </c:pt>
                <c:pt idx="4">
                  <c:v>34.9</c:v>
                </c:pt>
                <c:pt idx="5">
                  <c:v>29.7</c:v>
                </c:pt>
                <c:pt idx="6">
                  <c:v>36.200000000000003</c:v>
                </c:pt>
              </c:numCache>
            </c:numRef>
          </c:val>
          <c:extLst>
            <c:ext xmlns:c16="http://schemas.microsoft.com/office/drawing/2014/chart" uri="{C3380CC4-5D6E-409C-BE32-E72D297353CC}">
              <c16:uniqueId val="{00000001-4038-4372-BD52-7E2B31270B25}"/>
            </c:ext>
          </c:extLst>
        </c:ser>
        <c:ser>
          <c:idx val="2"/>
          <c:order val="2"/>
          <c:tx>
            <c:strRef>
              <c:f>Sheet1!$D$1</c:f>
              <c:strCache>
                <c:ptCount val="1"/>
                <c:pt idx="0">
                  <c:v>Mai degrabă Nu</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Se va îmbunătăți nivelul de viață al populației</c:v>
                </c:pt>
                <c:pt idx="1">
                  <c:v>Se va reduce nivelul corupției</c:v>
                </c:pt>
                <c:pt idx="2">
                  <c:v>Vor fi trași la răspundere foștii guvernanți corupți</c:v>
                </c:pt>
                <c:pt idx="3">
                  <c:v>Se va instaura o ordine în țară</c:v>
                </c:pt>
                <c:pt idx="4">
                  <c:v>RM se va integra mai rapid în Uniunea Europeană</c:v>
                </c:pt>
                <c:pt idx="5">
                  <c:v>Va spori libertatea mass media</c:v>
                </c:pt>
                <c:pt idx="6">
                  <c:v>Se va îmbunătăți mediul de afaceri</c:v>
                </c:pt>
              </c:strCache>
            </c:strRef>
          </c:cat>
          <c:val>
            <c:numRef>
              <c:f>Sheet1!$D$2:$D$8</c:f>
              <c:numCache>
                <c:formatCode>General</c:formatCode>
                <c:ptCount val="7"/>
                <c:pt idx="0">
                  <c:v>28.7</c:v>
                </c:pt>
                <c:pt idx="1">
                  <c:v>31.6</c:v>
                </c:pt>
                <c:pt idx="2">
                  <c:v>26.5</c:v>
                </c:pt>
                <c:pt idx="3">
                  <c:v>26.7</c:v>
                </c:pt>
                <c:pt idx="4">
                  <c:v>15.1</c:v>
                </c:pt>
                <c:pt idx="5">
                  <c:v>20.7</c:v>
                </c:pt>
                <c:pt idx="6">
                  <c:v>16.7</c:v>
                </c:pt>
              </c:numCache>
            </c:numRef>
          </c:val>
          <c:extLst>
            <c:ext xmlns:c16="http://schemas.microsoft.com/office/drawing/2014/chart" uri="{C3380CC4-5D6E-409C-BE32-E72D297353CC}">
              <c16:uniqueId val="{00000002-4038-4372-BD52-7E2B31270B25}"/>
            </c:ext>
          </c:extLst>
        </c:ser>
        <c:ser>
          <c:idx val="3"/>
          <c:order val="3"/>
          <c:tx>
            <c:strRef>
              <c:f>Sheet1!$E$1</c:f>
              <c:strCache>
                <c:ptCount val="1"/>
                <c:pt idx="0">
                  <c:v>Cu siguranță Nu</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Se va îmbunătăți nivelul de viață al populației</c:v>
                </c:pt>
                <c:pt idx="1">
                  <c:v>Se va reduce nivelul corupției</c:v>
                </c:pt>
                <c:pt idx="2">
                  <c:v>Vor fi trași la răspundere foștii guvernanți corupți</c:v>
                </c:pt>
                <c:pt idx="3">
                  <c:v>Se va instaura o ordine în țară</c:v>
                </c:pt>
                <c:pt idx="4">
                  <c:v>RM se va integra mai rapid în Uniunea Europeană</c:v>
                </c:pt>
                <c:pt idx="5">
                  <c:v>Va spori libertatea mass media</c:v>
                </c:pt>
                <c:pt idx="6">
                  <c:v>Se va îmbunătăți mediul de afaceri</c:v>
                </c:pt>
              </c:strCache>
            </c:strRef>
          </c:cat>
          <c:val>
            <c:numRef>
              <c:f>Sheet1!$E$2:$E$8</c:f>
              <c:numCache>
                <c:formatCode>General</c:formatCode>
                <c:ptCount val="7"/>
                <c:pt idx="0">
                  <c:v>29.4</c:v>
                </c:pt>
                <c:pt idx="1">
                  <c:v>30.7</c:v>
                </c:pt>
                <c:pt idx="2">
                  <c:v>25.1</c:v>
                </c:pt>
                <c:pt idx="3">
                  <c:v>27.3</c:v>
                </c:pt>
                <c:pt idx="4">
                  <c:v>17.899999999999999</c:v>
                </c:pt>
                <c:pt idx="5">
                  <c:v>24</c:v>
                </c:pt>
                <c:pt idx="6">
                  <c:v>20.8</c:v>
                </c:pt>
              </c:numCache>
            </c:numRef>
          </c:val>
          <c:extLst>
            <c:ext xmlns:c16="http://schemas.microsoft.com/office/drawing/2014/chart" uri="{C3380CC4-5D6E-409C-BE32-E72D297353CC}">
              <c16:uniqueId val="{00000003-4038-4372-BD52-7E2B31270B25}"/>
            </c:ext>
          </c:extLst>
        </c:ser>
        <c:ser>
          <c:idx val="4"/>
          <c:order val="4"/>
          <c:tx>
            <c:strRef>
              <c:f>Sheet1!$F$1</c:f>
              <c:strCache>
                <c:ptCount val="1"/>
                <c:pt idx="0">
                  <c:v>NȘ/NR</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Se va îmbunătăți nivelul de viață al populației</c:v>
                </c:pt>
                <c:pt idx="1">
                  <c:v>Se va reduce nivelul corupției</c:v>
                </c:pt>
                <c:pt idx="2">
                  <c:v>Vor fi trași la răspundere foștii guvernanți corupți</c:v>
                </c:pt>
                <c:pt idx="3">
                  <c:v>Se va instaura o ordine în țară</c:v>
                </c:pt>
                <c:pt idx="4">
                  <c:v>RM se va integra mai rapid în Uniunea Europeană</c:v>
                </c:pt>
                <c:pt idx="5">
                  <c:v>Va spori libertatea mass media</c:v>
                </c:pt>
                <c:pt idx="6">
                  <c:v>Se va îmbunătăți mediul de afaceri</c:v>
                </c:pt>
              </c:strCache>
            </c:strRef>
          </c:cat>
          <c:val>
            <c:numRef>
              <c:f>Sheet1!$F$2:$F$8</c:f>
              <c:numCache>
                <c:formatCode>General</c:formatCode>
                <c:ptCount val="7"/>
                <c:pt idx="0">
                  <c:v>5.5</c:v>
                </c:pt>
                <c:pt idx="1">
                  <c:v>6.4</c:v>
                </c:pt>
                <c:pt idx="2">
                  <c:v>7.9</c:v>
                </c:pt>
                <c:pt idx="3">
                  <c:v>7.3</c:v>
                </c:pt>
                <c:pt idx="4">
                  <c:v>6.5</c:v>
                </c:pt>
                <c:pt idx="5">
                  <c:v>10.6</c:v>
                </c:pt>
                <c:pt idx="6">
                  <c:v>8.1</c:v>
                </c:pt>
              </c:numCache>
            </c:numRef>
          </c:val>
          <c:extLst>
            <c:ext xmlns:c16="http://schemas.microsoft.com/office/drawing/2014/chart" uri="{C3380CC4-5D6E-409C-BE32-E72D297353CC}">
              <c16:uniqueId val="{00000004-4038-4372-BD52-7E2B31270B25}"/>
            </c:ext>
          </c:extLst>
        </c:ser>
        <c:dLbls>
          <c:showLegendKey val="0"/>
          <c:showVal val="0"/>
          <c:showCatName val="0"/>
          <c:showSerName val="0"/>
          <c:showPercent val="0"/>
          <c:showBubbleSize val="0"/>
        </c:dLbls>
        <c:gapWidth val="150"/>
        <c:overlap val="100"/>
        <c:axId val="1426821007"/>
        <c:axId val="1823829551"/>
      </c:barChart>
      <c:catAx>
        <c:axId val="142682100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829551"/>
        <c:crosses val="autoZero"/>
        <c:auto val="1"/>
        <c:lblAlgn val="ctr"/>
        <c:lblOffset val="100"/>
        <c:noMultiLvlLbl val="0"/>
      </c:catAx>
      <c:valAx>
        <c:axId val="182382955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268210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În foarte mare măsură</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Educație</c:v>
                </c:pt>
                <c:pt idx="1">
                  <c:v>Muncă</c:v>
                </c:pt>
                <c:pt idx="2">
                  <c:v>Servicii de asistență socială</c:v>
                </c:pt>
                <c:pt idx="3">
                  <c:v>Servicii medicale</c:v>
                </c:pt>
                <c:pt idx="4">
                  <c:v>Servicii publice</c:v>
                </c:pt>
              </c:strCache>
            </c:strRef>
          </c:cat>
          <c:val>
            <c:numRef>
              <c:f>Sheet1!$B$2:$B$6</c:f>
              <c:numCache>
                <c:formatCode>General</c:formatCode>
                <c:ptCount val="5"/>
                <c:pt idx="0">
                  <c:v>11.4</c:v>
                </c:pt>
                <c:pt idx="1">
                  <c:v>6.3</c:v>
                </c:pt>
                <c:pt idx="2">
                  <c:v>11.5</c:v>
                </c:pt>
                <c:pt idx="3">
                  <c:v>13.2</c:v>
                </c:pt>
                <c:pt idx="4">
                  <c:v>9.1999999999999993</c:v>
                </c:pt>
              </c:numCache>
            </c:numRef>
          </c:val>
          <c:extLst>
            <c:ext xmlns:c16="http://schemas.microsoft.com/office/drawing/2014/chart" uri="{C3380CC4-5D6E-409C-BE32-E72D297353CC}">
              <c16:uniqueId val="{00000000-4038-4372-BD52-7E2B31270B25}"/>
            </c:ext>
          </c:extLst>
        </c:ser>
        <c:ser>
          <c:idx val="1"/>
          <c:order val="1"/>
          <c:tx>
            <c:strRef>
              <c:f>Sheet1!$C$1</c:f>
              <c:strCache>
                <c:ptCount val="1"/>
                <c:pt idx="0">
                  <c:v>În mare măsură</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Educație</c:v>
                </c:pt>
                <c:pt idx="1">
                  <c:v>Muncă</c:v>
                </c:pt>
                <c:pt idx="2">
                  <c:v>Servicii de asistență socială</c:v>
                </c:pt>
                <c:pt idx="3">
                  <c:v>Servicii medicale</c:v>
                </c:pt>
                <c:pt idx="4">
                  <c:v>Servicii publice</c:v>
                </c:pt>
              </c:strCache>
            </c:strRef>
          </c:cat>
          <c:val>
            <c:numRef>
              <c:f>Sheet1!$C$2:$C$6</c:f>
              <c:numCache>
                <c:formatCode>General</c:formatCode>
                <c:ptCount val="5"/>
                <c:pt idx="0">
                  <c:v>30.2</c:v>
                </c:pt>
                <c:pt idx="1">
                  <c:v>20.7</c:v>
                </c:pt>
                <c:pt idx="2">
                  <c:v>43.7</c:v>
                </c:pt>
                <c:pt idx="3">
                  <c:v>48.9</c:v>
                </c:pt>
                <c:pt idx="4">
                  <c:v>39.9</c:v>
                </c:pt>
              </c:numCache>
            </c:numRef>
          </c:val>
          <c:extLst>
            <c:ext xmlns:c16="http://schemas.microsoft.com/office/drawing/2014/chart" uri="{C3380CC4-5D6E-409C-BE32-E72D297353CC}">
              <c16:uniqueId val="{00000001-4038-4372-BD52-7E2B31270B25}"/>
            </c:ext>
          </c:extLst>
        </c:ser>
        <c:ser>
          <c:idx val="2"/>
          <c:order val="2"/>
          <c:tx>
            <c:strRef>
              <c:f>Sheet1!$D$1</c:f>
              <c:strCache>
                <c:ptCount val="1"/>
                <c:pt idx="0">
                  <c:v>În mică măsură</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Educație</c:v>
                </c:pt>
                <c:pt idx="1">
                  <c:v>Muncă</c:v>
                </c:pt>
                <c:pt idx="2">
                  <c:v>Servicii de asistență socială</c:v>
                </c:pt>
                <c:pt idx="3">
                  <c:v>Servicii medicale</c:v>
                </c:pt>
                <c:pt idx="4">
                  <c:v>Servicii publice</c:v>
                </c:pt>
              </c:strCache>
            </c:strRef>
          </c:cat>
          <c:val>
            <c:numRef>
              <c:f>Sheet1!$D$2:$D$6</c:f>
              <c:numCache>
                <c:formatCode>General</c:formatCode>
                <c:ptCount val="5"/>
                <c:pt idx="0">
                  <c:v>37.700000000000003</c:v>
                </c:pt>
                <c:pt idx="1">
                  <c:v>46.6</c:v>
                </c:pt>
                <c:pt idx="2">
                  <c:v>28.5</c:v>
                </c:pt>
                <c:pt idx="3">
                  <c:v>24.8</c:v>
                </c:pt>
                <c:pt idx="4">
                  <c:v>31.3</c:v>
                </c:pt>
              </c:numCache>
            </c:numRef>
          </c:val>
          <c:extLst>
            <c:ext xmlns:c16="http://schemas.microsoft.com/office/drawing/2014/chart" uri="{C3380CC4-5D6E-409C-BE32-E72D297353CC}">
              <c16:uniqueId val="{00000002-4038-4372-BD52-7E2B31270B25}"/>
            </c:ext>
          </c:extLst>
        </c:ser>
        <c:ser>
          <c:idx val="3"/>
          <c:order val="3"/>
          <c:tx>
            <c:strRef>
              <c:f>Sheet1!$E$1</c:f>
              <c:strCache>
                <c:ptCount val="1"/>
                <c:pt idx="0">
                  <c:v>Deloc</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Educație</c:v>
                </c:pt>
                <c:pt idx="1">
                  <c:v>Muncă</c:v>
                </c:pt>
                <c:pt idx="2">
                  <c:v>Servicii de asistență socială</c:v>
                </c:pt>
                <c:pt idx="3">
                  <c:v>Servicii medicale</c:v>
                </c:pt>
                <c:pt idx="4">
                  <c:v>Servicii publice</c:v>
                </c:pt>
              </c:strCache>
            </c:strRef>
          </c:cat>
          <c:val>
            <c:numRef>
              <c:f>Sheet1!$E$2:$E$6</c:f>
              <c:numCache>
                <c:formatCode>General</c:formatCode>
                <c:ptCount val="5"/>
                <c:pt idx="0">
                  <c:v>12.9</c:v>
                </c:pt>
                <c:pt idx="1">
                  <c:v>19.8</c:v>
                </c:pt>
                <c:pt idx="2">
                  <c:v>8.4</c:v>
                </c:pt>
                <c:pt idx="3">
                  <c:v>7</c:v>
                </c:pt>
                <c:pt idx="4">
                  <c:v>9.5</c:v>
                </c:pt>
              </c:numCache>
            </c:numRef>
          </c:val>
          <c:extLst>
            <c:ext xmlns:c16="http://schemas.microsoft.com/office/drawing/2014/chart" uri="{C3380CC4-5D6E-409C-BE32-E72D297353CC}">
              <c16:uniqueId val="{00000003-4038-4372-BD52-7E2B31270B25}"/>
            </c:ext>
          </c:extLst>
        </c:ser>
        <c:ser>
          <c:idx val="4"/>
          <c:order val="4"/>
          <c:tx>
            <c:strRef>
              <c:f>Sheet1!$F$1</c:f>
              <c:strCache>
                <c:ptCount val="1"/>
                <c:pt idx="0">
                  <c:v>Nu știu</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Educație</c:v>
                </c:pt>
                <c:pt idx="1">
                  <c:v>Muncă</c:v>
                </c:pt>
                <c:pt idx="2">
                  <c:v>Servicii de asistență socială</c:v>
                </c:pt>
                <c:pt idx="3">
                  <c:v>Servicii medicale</c:v>
                </c:pt>
                <c:pt idx="4">
                  <c:v>Servicii publice</c:v>
                </c:pt>
              </c:strCache>
            </c:strRef>
          </c:cat>
          <c:val>
            <c:numRef>
              <c:f>Sheet1!$F$2:$F$6</c:f>
              <c:numCache>
                <c:formatCode>General</c:formatCode>
                <c:ptCount val="5"/>
                <c:pt idx="0">
                  <c:v>7.8</c:v>
                </c:pt>
                <c:pt idx="1">
                  <c:v>6.6</c:v>
                </c:pt>
                <c:pt idx="2">
                  <c:v>7.9</c:v>
                </c:pt>
                <c:pt idx="3">
                  <c:v>6.2</c:v>
                </c:pt>
                <c:pt idx="4">
                  <c:v>9.9</c:v>
                </c:pt>
              </c:numCache>
            </c:numRef>
          </c:val>
          <c:extLst>
            <c:ext xmlns:c16="http://schemas.microsoft.com/office/drawing/2014/chart" uri="{C3380CC4-5D6E-409C-BE32-E72D297353CC}">
              <c16:uniqueId val="{00000004-4038-4372-BD52-7E2B31270B25}"/>
            </c:ext>
          </c:extLst>
        </c:ser>
        <c:ser>
          <c:idx val="5"/>
          <c:order val="5"/>
          <c:tx>
            <c:strRef>
              <c:f>Sheet1!$G$1</c:f>
              <c:strCache>
                <c:ptCount val="1"/>
                <c:pt idx="0">
                  <c:v>Nu răspund</c:v>
                </c:pt>
              </c:strCache>
            </c:strRef>
          </c:tx>
          <c:spPr>
            <a:solidFill>
              <a:schemeClr val="accent6"/>
            </a:solidFill>
            <a:ln>
              <a:noFill/>
            </a:ln>
            <a:effectLst/>
          </c:spPr>
          <c:invertIfNegative val="0"/>
          <c:cat>
            <c:strRef>
              <c:f>Sheet1!$A$2:$A$6</c:f>
              <c:strCache>
                <c:ptCount val="5"/>
                <c:pt idx="0">
                  <c:v>Educație</c:v>
                </c:pt>
                <c:pt idx="1">
                  <c:v>Muncă</c:v>
                </c:pt>
                <c:pt idx="2">
                  <c:v>Servicii de asistență socială</c:v>
                </c:pt>
                <c:pt idx="3">
                  <c:v>Servicii medicale</c:v>
                </c:pt>
                <c:pt idx="4">
                  <c:v>Servicii publice</c:v>
                </c:pt>
              </c:strCache>
            </c:strRef>
          </c:cat>
          <c:val>
            <c:numRef>
              <c:f>Sheet1!$G$2:$G$6</c:f>
              <c:numCache>
                <c:formatCode>General</c:formatCode>
                <c:ptCount val="5"/>
                <c:pt idx="0">
                  <c:v>0.1</c:v>
                </c:pt>
                <c:pt idx="1">
                  <c:v>0</c:v>
                </c:pt>
                <c:pt idx="2">
                  <c:v>0</c:v>
                </c:pt>
                <c:pt idx="3">
                  <c:v>0</c:v>
                </c:pt>
                <c:pt idx="4">
                  <c:v>0.2</c:v>
                </c:pt>
              </c:numCache>
            </c:numRef>
          </c:val>
          <c:extLst>
            <c:ext xmlns:c16="http://schemas.microsoft.com/office/drawing/2014/chart" uri="{C3380CC4-5D6E-409C-BE32-E72D297353CC}">
              <c16:uniqueId val="{00000000-62E8-484B-A739-3716A5DFC9A6}"/>
            </c:ext>
          </c:extLst>
        </c:ser>
        <c:dLbls>
          <c:showLegendKey val="0"/>
          <c:showVal val="0"/>
          <c:showCatName val="0"/>
          <c:showSerName val="0"/>
          <c:showPercent val="0"/>
          <c:showBubbleSize val="0"/>
        </c:dLbls>
        <c:gapWidth val="150"/>
        <c:overlap val="100"/>
        <c:axId val="1426821007"/>
        <c:axId val="1823829551"/>
      </c:barChart>
      <c:catAx>
        <c:axId val="142682100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829551"/>
        <c:crosses val="autoZero"/>
        <c:auto val="1"/>
        <c:lblAlgn val="ctr"/>
        <c:lblOffset val="100"/>
        <c:noMultiLvlLbl val="0"/>
      </c:catAx>
      <c:valAx>
        <c:axId val="1823829551"/>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268210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Series 1</c:v>
                </c:pt>
              </c:strCache>
            </c:strRef>
          </c:tx>
          <c:spPr>
            <a:solidFill>
              <a:schemeClr val="accent1"/>
            </a:solidFill>
            <a:ln>
              <a:noFill/>
            </a:ln>
            <a:effectLst/>
          </c:spPr>
          <c:invertIfNegative val="0"/>
          <c:cat>
            <c:strRef>
              <c:f>Sheet1!$A$2:$A$6</c:f>
              <c:strCache>
                <c:ptCount val="5"/>
                <c:pt idx="0">
                  <c:v>Nu știe/ Nu răspunde</c:v>
                </c:pt>
                <c:pt idx="1">
                  <c:v>Nu mă privește, nu am copii școlari</c:v>
                </c:pt>
                <c:pt idx="2">
                  <c:v>Școlile nu trebuie închise chiar dacă au foarte puțini elevi</c:v>
                </c:pt>
                <c:pt idx="3">
                  <c:v>Consider ca numărul mic de elevi în școală este o problemă</c:v>
                </c:pt>
                <c:pt idx="4">
                  <c:v>Consider ca închiderea școlilor mici este necesară și inevitabilă</c:v>
                </c:pt>
              </c:strCache>
            </c:strRef>
          </c:cat>
          <c:val>
            <c:numRef>
              <c:f>Sheet1!$B$2:$B$6</c:f>
              <c:numCache>
                <c:formatCode>General</c:formatCode>
                <c:ptCount val="5"/>
                <c:pt idx="0">
                  <c:v>1.3</c:v>
                </c:pt>
                <c:pt idx="1">
                  <c:v>6.8</c:v>
                </c:pt>
                <c:pt idx="2">
                  <c:v>50</c:v>
                </c:pt>
                <c:pt idx="3">
                  <c:v>15.8</c:v>
                </c:pt>
                <c:pt idx="4">
                  <c:v>26.2</c:v>
                </c:pt>
              </c:numCache>
            </c:numRef>
          </c:val>
          <c:extLst>
            <c:ext xmlns:c16="http://schemas.microsoft.com/office/drawing/2014/chart" uri="{C3380CC4-5D6E-409C-BE32-E72D297353CC}">
              <c16:uniqueId val="{00000000-A4B5-47EE-B02B-500957D07DBA}"/>
            </c:ext>
          </c:extLst>
        </c:ser>
        <c:dLbls>
          <c:showLegendKey val="0"/>
          <c:showVal val="0"/>
          <c:showCatName val="0"/>
          <c:showSerName val="0"/>
          <c:showPercent val="0"/>
          <c:showBubbleSize val="0"/>
        </c:dLbls>
        <c:gapWidth val="150"/>
        <c:overlap val="100"/>
        <c:axId val="1828436335"/>
        <c:axId val="1823730671"/>
      </c:barChart>
      <c:catAx>
        <c:axId val="182843633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730671"/>
        <c:crosses val="autoZero"/>
        <c:auto val="1"/>
        <c:lblAlgn val="ctr"/>
        <c:lblOffset val="100"/>
        <c:noMultiLvlLbl val="0"/>
      </c:catAx>
      <c:valAx>
        <c:axId val="182373067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84363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cat>
            <c:strRef>
              <c:f>Sheet1!$A$2:$A$7</c:f>
              <c:strCache>
                <c:ptCount val="6"/>
                <c:pt idx="0">
                  <c:v>Nu răspund</c:v>
                </c:pt>
                <c:pt idx="1">
                  <c:v>Nu știu</c:v>
                </c:pt>
                <c:pt idx="2">
                  <c:v>Nu va schimba situația</c:v>
                </c:pt>
                <c:pt idx="3">
                  <c:v>Va afecta mai ales localitățile rurale</c:v>
                </c:pt>
                <c:pt idx="4">
                  <c:v>Va crea dificultăți pentru copii și părinți</c:v>
                </c:pt>
                <c:pt idx="5">
                  <c:v>Va îmbunătăți calitatea educației</c:v>
                </c:pt>
              </c:strCache>
            </c:strRef>
          </c:cat>
          <c:val>
            <c:numRef>
              <c:f>Sheet1!$B$2:$B$7</c:f>
              <c:numCache>
                <c:formatCode>General</c:formatCode>
                <c:ptCount val="6"/>
                <c:pt idx="0">
                  <c:v>0.2</c:v>
                </c:pt>
                <c:pt idx="1">
                  <c:v>9.3000000000000007</c:v>
                </c:pt>
                <c:pt idx="2">
                  <c:v>17.100000000000001</c:v>
                </c:pt>
                <c:pt idx="3">
                  <c:v>18.5</c:v>
                </c:pt>
                <c:pt idx="4">
                  <c:v>26.9</c:v>
                </c:pt>
                <c:pt idx="5">
                  <c:v>28.1</c:v>
                </c:pt>
              </c:numCache>
            </c:numRef>
          </c:val>
          <c:extLst>
            <c:ext xmlns:c16="http://schemas.microsoft.com/office/drawing/2014/chart" uri="{C3380CC4-5D6E-409C-BE32-E72D297353CC}">
              <c16:uniqueId val="{00000000-798C-4E77-ADE9-6A20085BB786}"/>
            </c:ext>
          </c:extLst>
        </c:ser>
        <c:dLbls>
          <c:showLegendKey val="0"/>
          <c:showVal val="0"/>
          <c:showCatName val="0"/>
          <c:showSerName val="0"/>
          <c:showPercent val="0"/>
          <c:showBubbleSize val="0"/>
        </c:dLbls>
        <c:gapWidth val="182"/>
        <c:axId val="1828460463"/>
        <c:axId val="1823725391"/>
      </c:barChart>
      <c:catAx>
        <c:axId val="18284604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725391"/>
        <c:crosses val="autoZero"/>
        <c:auto val="1"/>
        <c:lblAlgn val="ctr"/>
        <c:lblOffset val="100"/>
        <c:noMultiLvlLbl val="0"/>
      </c:catAx>
      <c:valAx>
        <c:axId val="182372539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84604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070238502795845"/>
          <c:y val="5.8372849914210293E-3"/>
          <c:w val="0.72432785575716074"/>
          <c:h val="0.91167390010894733"/>
        </c:manualLayout>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Sheet1!$A$2:$A$17</c:f>
              <c:strCache>
                <c:ptCount val="16"/>
                <c:pt idx="0">
                  <c:v>Nu răspund</c:v>
                </c:pt>
                <c:pt idx="1">
                  <c:v>Nu știu</c:v>
                </c:pt>
                <c:pt idx="2">
                  <c:v>Nu sunt probleme</c:v>
                </c:pt>
                <c:pt idx="3">
                  <c:v>Altceva</c:v>
                </c:pt>
                <c:pt idx="4">
                  <c:v>Activități extrașcolare insuficiente</c:v>
                </c:pt>
                <c:pt idx="5">
                  <c:v>Statutul și autoritatea profesorilor</c:v>
                </c:pt>
                <c:pt idx="6">
                  <c:v>Lipsa / închiderea școlilor</c:v>
                </c:pt>
                <c:pt idx="7">
                  <c:v>Comportamentul și disciplina elevilor</c:v>
                </c:pt>
                <c:pt idx="8">
                  <c:v>Număr redus de copii/elevi</c:v>
                </c:pt>
                <c:pt idx="9">
                  <c:v>Abandonul școlar</c:v>
                </c:pt>
                <c:pt idx="10">
                  <c:v>Transportul elevilor</c:v>
                </c:pt>
                <c:pt idx="11">
                  <c:v>Incluziunea copiilor cu dizabilități</c:v>
                </c:pt>
                <c:pt idx="12">
                  <c:v>Condițiile din școli</c:v>
                </c:pt>
                <c:pt idx="13">
                  <c:v>Costurile suportate de părinți</c:v>
                </c:pt>
                <c:pt idx="14">
                  <c:v>Calitatea predării</c:v>
                </c:pt>
                <c:pt idx="15">
                  <c:v>Lipsa cadrelor didactice</c:v>
                </c:pt>
              </c:strCache>
            </c:strRef>
          </c:cat>
          <c:val>
            <c:numRef>
              <c:f>Sheet1!$B$2:$B$17</c:f>
              <c:numCache>
                <c:formatCode>General</c:formatCode>
                <c:ptCount val="16"/>
                <c:pt idx="0">
                  <c:v>0.5</c:v>
                </c:pt>
                <c:pt idx="1">
                  <c:v>10.6</c:v>
                </c:pt>
                <c:pt idx="2">
                  <c:v>16.2</c:v>
                </c:pt>
                <c:pt idx="3">
                  <c:v>1.1000000000000001</c:v>
                </c:pt>
                <c:pt idx="4">
                  <c:v>0.3</c:v>
                </c:pt>
                <c:pt idx="5">
                  <c:v>0.3</c:v>
                </c:pt>
                <c:pt idx="6">
                  <c:v>0.3</c:v>
                </c:pt>
                <c:pt idx="7">
                  <c:v>0.6</c:v>
                </c:pt>
                <c:pt idx="8">
                  <c:v>1.2</c:v>
                </c:pt>
                <c:pt idx="9">
                  <c:v>2.9</c:v>
                </c:pt>
                <c:pt idx="10">
                  <c:v>4.5</c:v>
                </c:pt>
                <c:pt idx="11">
                  <c:v>4.5999999999999996</c:v>
                </c:pt>
                <c:pt idx="12">
                  <c:v>5.4</c:v>
                </c:pt>
                <c:pt idx="13">
                  <c:v>10</c:v>
                </c:pt>
                <c:pt idx="14">
                  <c:v>11.4</c:v>
                </c:pt>
                <c:pt idx="15">
                  <c:v>30.1</c:v>
                </c:pt>
              </c:numCache>
            </c:numRef>
          </c:val>
          <c:extLst>
            <c:ext xmlns:c16="http://schemas.microsoft.com/office/drawing/2014/chart" uri="{C3380CC4-5D6E-409C-BE32-E72D297353CC}">
              <c16:uniqueId val="{00000000-D2DD-44CC-A66C-2EF767075364}"/>
            </c:ext>
          </c:extLst>
        </c:ser>
        <c:dLbls>
          <c:showLegendKey val="0"/>
          <c:showVal val="0"/>
          <c:showCatName val="0"/>
          <c:showSerName val="0"/>
          <c:showPercent val="0"/>
          <c:showBubbleSize val="0"/>
        </c:dLbls>
        <c:gapWidth val="182"/>
        <c:axId val="1828366735"/>
        <c:axId val="1823723471"/>
      </c:barChart>
      <c:catAx>
        <c:axId val="182836673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723471"/>
        <c:crosses val="autoZero"/>
        <c:auto val="1"/>
        <c:lblAlgn val="ctr"/>
        <c:lblOffset val="100"/>
        <c:noMultiLvlLbl val="0"/>
      </c:catAx>
      <c:valAx>
        <c:axId val="182372347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836673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Nu răspund</c:v>
                </c:pt>
                <c:pt idx="1">
                  <c:v>Nu cunosc suficient</c:v>
                </c:pt>
                <c:pt idx="2">
                  <c:v>Nu este necesară</c:v>
                </c:pt>
                <c:pt idx="3">
                  <c:v>Riscantă pentru localitățile mici</c:v>
                </c:pt>
                <c:pt idx="4">
                  <c:v>Necesară, dar prost explicată</c:v>
                </c:pt>
                <c:pt idx="5">
                  <c:v>Necesară și utilă</c:v>
                </c:pt>
              </c:strCache>
            </c:strRef>
          </c:cat>
          <c:val>
            <c:numRef>
              <c:f>Sheet1!$B$2:$B$7</c:f>
              <c:numCache>
                <c:formatCode>General</c:formatCode>
                <c:ptCount val="6"/>
                <c:pt idx="0">
                  <c:v>1.2</c:v>
                </c:pt>
                <c:pt idx="1">
                  <c:v>14.4</c:v>
                </c:pt>
                <c:pt idx="2">
                  <c:v>28</c:v>
                </c:pt>
                <c:pt idx="3">
                  <c:v>21.6</c:v>
                </c:pt>
                <c:pt idx="4">
                  <c:v>14.5</c:v>
                </c:pt>
                <c:pt idx="5">
                  <c:v>20.3</c:v>
                </c:pt>
              </c:numCache>
            </c:numRef>
          </c:val>
          <c:extLst>
            <c:ext xmlns:c16="http://schemas.microsoft.com/office/drawing/2014/chart" uri="{C3380CC4-5D6E-409C-BE32-E72D297353CC}">
              <c16:uniqueId val="{00000000-9BC3-4B0A-8B16-46D3EE7D890C}"/>
            </c:ext>
          </c:extLst>
        </c:ser>
        <c:dLbls>
          <c:showLegendKey val="0"/>
          <c:showVal val="0"/>
          <c:showCatName val="0"/>
          <c:showSerName val="0"/>
          <c:showPercent val="0"/>
          <c:showBubbleSize val="0"/>
        </c:dLbls>
        <c:gapWidth val="182"/>
        <c:axId val="1426990831"/>
        <c:axId val="1823737871"/>
      </c:barChart>
      <c:catAx>
        <c:axId val="14269908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737871"/>
        <c:crosses val="autoZero"/>
        <c:auto val="1"/>
        <c:lblAlgn val="ctr"/>
        <c:lblOffset val="100"/>
        <c:noMultiLvlLbl val="0"/>
      </c:catAx>
      <c:valAx>
        <c:axId val="182373787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2699083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Nu răspund</c:v>
                </c:pt>
                <c:pt idx="1">
                  <c:v>Nu știu</c:v>
                </c:pt>
                <c:pt idx="2">
                  <c:v>Nu am preocupări</c:v>
                </c:pt>
                <c:pt idx="3">
                  <c:v>Servicii mai eficiente</c:v>
                </c:pt>
                <c:pt idx="4">
                  <c:v>Reducerea locurilor de muncă</c:v>
                </c:pt>
                <c:pt idx="5">
                  <c:v>Lipsa transportului</c:v>
                </c:pt>
                <c:pt idx="6">
                  <c:v>Pierderea identității localității</c:v>
                </c:pt>
                <c:pt idx="7">
                  <c:v>Acces mai greu la primărie/servicii</c:v>
                </c:pt>
              </c:strCache>
            </c:strRef>
          </c:cat>
          <c:val>
            <c:numRef>
              <c:f>Sheet1!$B$2:$B$9</c:f>
              <c:numCache>
                <c:formatCode>General</c:formatCode>
                <c:ptCount val="8"/>
                <c:pt idx="0">
                  <c:v>0.3</c:v>
                </c:pt>
                <c:pt idx="1">
                  <c:v>7.6</c:v>
                </c:pt>
                <c:pt idx="2">
                  <c:v>21.6</c:v>
                </c:pt>
                <c:pt idx="3">
                  <c:v>7</c:v>
                </c:pt>
                <c:pt idx="4">
                  <c:v>16.399999999999999</c:v>
                </c:pt>
                <c:pt idx="5">
                  <c:v>7.7</c:v>
                </c:pt>
                <c:pt idx="6">
                  <c:v>15.9</c:v>
                </c:pt>
                <c:pt idx="7">
                  <c:v>23.6</c:v>
                </c:pt>
              </c:numCache>
            </c:numRef>
          </c:val>
          <c:extLst>
            <c:ext xmlns:c16="http://schemas.microsoft.com/office/drawing/2014/chart" uri="{C3380CC4-5D6E-409C-BE32-E72D297353CC}">
              <c16:uniqueId val="{00000000-26F7-4E02-90B5-B7F35293F673}"/>
            </c:ext>
          </c:extLst>
        </c:ser>
        <c:dLbls>
          <c:showLegendKey val="0"/>
          <c:showVal val="0"/>
          <c:showCatName val="0"/>
          <c:showSerName val="0"/>
          <c:showPercent val="0"/>
          <c:showBubbleSize val="0"/>
        </c:dLbls>
        <c:gapWidth val="182"/>
        <c:axId val="1828318479"/>
        <c:axId val="1823779151"/>
      </c:barChart>
      <c:catAx>
        <c:axId val="182831847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3779151"/>
        <c:crosses val="autoZero"/>
        <c:auto val="1"/>
        <c:lblAlgn val="ctr"/>
        <c:lblOffset val="100"/>
        <c:noMultiLvlLbl val="0"/>
      </c:catAx>
      <c:valAx>
        <c:axId val="182377915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2831847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02">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7CAEAE-1071-4338-B1E1-8C33ABF6B13A}"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D2AB9B-61AF-47B2-B70B-E453D63F061A}" type="slidenum">
              <a:rPr lang="en-US" smtClean="0"/>
              <a:t>‹#›</a:t>
            </a:fld>
            <a:endParaRPr lang="en-US"/>
          </a:p>
        </p:txBody>
      </p:sp>
    </p:spTree>
    <p:extLst>
      <p:ext uri="{BB962C8B-B14F-4D97-AF65-F5344CB8AC3E}">
        <p14:creationId xmlns:p14="http://schemas.microsoft.com/office/powerpoint/2010/main" val="1402032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D2AB9B-61AF-47B2-B70B-E453D63F061A}" type="slidenum">
              <a:rPr lang="en-US" smtClean="0"/>
              <a:t>7</a:t>
            </a:fld>
            <a:endParaRPr lang="en-US"/>
          </a:p>
        </p:txBody>
      </p:sp>
    </p:spTree>
    <p:extLst>
      <p:ext uri="{BB962C8B-B14F-4D97-AF65-F5344CB8AC3E}">
        <p14:creationId xmlns:p14="http://schemas.microsoft.com/office/powerpoint/2010/main" val="328410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507CF-F166-D3B6-9F8F-A847F00789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3B9236-5322-FC88-CD6F-15C8DCE902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E4C302-11BB-529D-71D5-BEFDD1272D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54780A-D2C1-B96A-1C46-B42323868F53}"/>
              </a:ext>
            </a:extLst>
          </p:cNvPr>
          <p:cNvSpPr>
            <a:spLocks noGrp="1"/>
          </p:cNvSpPr>
          <p:nvPr>
            <p:ph type="sldNum" sz="quarter" idx="5"/>
          </p:nvPr>
        </p:nvSpPr>
        <p:spPr/>
        <p:txBody>
          <a:bodyPr/>
          <a:lstStyle/>
          <a:p>
            <a:fld id="{54D2AB9B-61AF-47B2-B70B-E453D63F061A}" type="slidenum">
              <a:rPr lang="en-US" smtClean="0"/>
              <a:t>12</a:t>
            </a:fld>
            <a:endParaRPr lang="en-US"/>
          </a:p>
        </p:txBody>
      </p:sp>
    </p:spTree>
    <p:extLst>
      <p:ext uri="{BB962C8B-B14F-4D97-AF65-F5344CB8AC3E}">
        <p14:creationId xmlns:p14="http://schemas.microsoft.com/office/powerpoint/2010/main" val="366192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D2AB9B-61AF-47B2-B70B-E453D63F061A}" type="slidenum">
              <a:rPr lang="en-US" smtClean="0"/>
              <a:t>13</a:t>
            </a:fld>
            <a:endParaRPr lang="en-US"/>
          </a:p>
        </p:txBody>
      </p:sp>
    </p:spTree>
    <p:extLst>
      <p:ext uri="{BB962C8B-B14F-4D97-AF65-F5344CB8AC3E}">
        <p14:creationId xmlns:p14="http://schemas.microsoft.com/office/powerpoint/2010/main" val="4260896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D2AB9B-61AF-47B2-B70B-E453D63F061A}" type="slidenum">
              <a:rPr lang="en-US" smtClean="0"/>
              <a:t>15</a:t>
            </a:fld>
            <a:endParaRPr lang="en-US"/>
          </a:p>
        </p:txBody>
      </p:sp>
    </p:spTree>
    <p:extLst>
      <p:ext uri="{BB962C8B-B14F-4D97-AF65-F5344CB8AC3E}">
        <p14:creationId xmlns:p14="http://schemas.microsoft.com/office/powerpoint/2010/main" val="3266572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99D14-9A4C-89BE-975E-86F7B7818B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1026A1-5769-36A7-C75E-DE88929EAE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9D7D89-241D-A0B4-9EA0-88E5946CFD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E923E5C-1FE1-13B1-90A3-2BDE85F9376D}"/>
              </a:ext>
            </a:extLst>
          </p:cNvPr>
          <p:cNvSpPr>
            <a:spLocks noGrp="1"/>
          </p:cNvSpPr>
          <p:nvPr>
            <p:ph type="sldNum" sz="quarter" idx="5"/>
          </p:nvPr>
        </p:nvSpPr>
        <p:spPr/>
        <p:txBody>
          <a:bodyPr/>
          <a:lstStyle/>
          <a:p>
            <a:fld id="{54D2AB9B-61AF-47B2-B70B-E453D63F061A}" type="slidenum">
              <a:rPr lang="en-US" smtClean="0"/>
              <a:t>16</a:t>
            </a:fld>
            <a:endParaRPr lang="en-US"/>
          </a:p>
        </p:txBody>
      </p:sp>
    </p:spTree>
    <p:extLst>
      <p:ext uri="{BB962C8B-B14F-4D97-AF65-F5344CB8AC3E}">
        <p14:creationId xmlns:p14="http://schemas.microsoft.com/office/powerpoint/2010/main" val="3617569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D2AB9B-61AF-47B2-B70B-E453D63F061A}" type="slidenum">
              <a:rPr lang="en-US" smtClean="0"/>
              <a:t>21</a:t>
            </a:fld>
            <a:endParaRPr lang="en-US"/>
          </a:p>
        </p:txBody>
      </p:sp>
    </p:spTree>
    <p:extLst>
      <p:ext uri="{BB962C8B-B14F-4D97-AF65-F5344CB8AC3E}">
        <p14:creationId xmlns:p14="http://schemas.microsoft.com/office/powerpoint/2010/main" val="3770756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D2AB9B-61AF-47B2-B70B-E453D63F061A}" type="slidenum">
              <a:rPr lang="en-US" smtClean="0"/>
              <a:t>31</a:t>
            </a:fld>
            <a:endParaRPr lang="en-US"/>
          </a:p>
        </p:txBody>
      </p:sp>
    </p:spTree>
    <p:extLst>
      <p:ext uri="{BB962C8B-B14F-4D97-AF65-F5344CB8AC3E}">
        <p14:creationId xmlns:p14="http://schemas.microsoft.com/office/powerpoint/2010/main" val="2603472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A8C5F-5435-1454-F3E8-5825272D7AC1}"/>
              </a:ext>
            </a:extLst>
          </p:cNvPr>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p>
        </p:txBody>
      </p:sp>
      <p:sp>
        <p:nvSpPr>
          <p:cNvPr id="3" name="Subtitle 2">
            <a:extLst>
              <a:ext uri="{FF2B5EF4-FFF2-40B4-BE49-F238E27FC236}">
                <a16:creationId xmlns:a16="http://schemas.microsoft.com/office/drawing/2014/main" id="{13E43DD9-4F6C-3FBE-A364-F3AA57A173EC}"/>
              </a:ext>
            </a:extLst>
          </p:cNvPr>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p>
        </p:txBody>
      </p:sp>
      <p:sp>
        <p:nvSpPr>
          <p:cNvPr id="4" name="Date Placeholder 3">
            <a:extLst>
              <a:ext uri="{FF2B5EF4-FFF2-40B4-BE49-F238E27FC236}">
                <a16:creationId xmlns:a16="http://schemas.microsoft.com/office/drawing/2014/main" id="{6BCDD350-E4B3-8429-2CFF-24D134A5D1FC}"/>
              </a:ext>
            </a:extLst>
          </p:cNvPr>
          <p:cNvSpPr txBox="1">
            <a:spLocks noGrp="1"/>
          </p:cNvSpPr>
          <p:nvPr>
            <p:ph type="dt" sz="half" idx="7"/>
          </p:nvPr>
        </p:nvSpPr>
        <p:spPr/>
        <p:txBody>
          <a:bodyPr/>
          <a:lstStyle>
            <a:lvl1pPr>
              <a:defRPr/>
            </a:lvl1pPr>
          </a:lstStyle>
          <a:p>
            <a:pPr lvl="0"/>
            <a:fld id="{868AEA92-C122-47ED-9CE6-C6784CF43EDF}" type="datetime1">
              <a:rPr lang="en-US"/>
              <a:pPr lvl="0"/>
              <a:t>9/24/2026</a:t>
            </a:fld>
            <a:endParaRPr lang="en-US"/>
          </a:p>
        </p:txBody>
      </p:sp>
      <p:sp>
        <p:nvSpPr>
          <p:cNvPr id="5" name="Footer Placeholder 4">
            <a:extLst>
              <a:ext uri="{FF2B5EF4-FFF2-40B4-BE49-F238E27FC236}">
                <a16:creationId xmlns:a16="http://schemas.microsoft.com/office/drawing/2014/main" id="{426AD01E-447E-C032-273F-7CC77F9AA31B}"/>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04154D94-9A74-F806-CEAB-730B250BDABE}"/>
              </a:ext>
            </a:extLst>
          </p:cNvPr>
          <p:cNvSpPr txBox="1">
            <a:spLocks noGrp="1"/>
          </p:cNvSpPr>
          <p:nvPr>
            <p:ph type="sldNum" sz="quarter" idx="8"/>
          </p:nvPr>
        </p:nvSpPr>
        <p:spPr/>
        <p:txBody>
          <a:bodyPr/>
          <a:lstStyle>
            <a:lvl1pPr>
              <a:defRPr/>
            </a:lvl1pPr>
          </a:lstStyle>
          <a:p>
            <a:pPr lvl="0"/>
            <a:fld id="{8D6C7519-D0F5-4276-9F31-A3654696410F}" type="slidenum">
              <a:t>‹#›</a:t>
            </a:fld>
            <a:endParaRPr lang="en-US"/>
          </a:p>
        </p:txBody>
      </p:sp>
    </p:spTree>
    <p:extLst>
      <p:ext uri="{BB962C8B-B14F-4D97-AF65-F5344CB8AC3E}">
        <p14:creationId xmlns:p14="http://schemas.microsoft.com/office/powerpoint/2010/main" val="346659696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A242F-901B-C37A-1FE3-902049F45E86}"/>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C2730BC2-6866-7DD8-815D-C608B998B0C7}"/>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B2EA59-DC39-FB7D-9D24-C0736111E5BE}"/>
              </a:ext>
            </a:extLst>
          </p:cNvPr>
          <p:cNvSpPr txBox="1">
            <a:spLocks noGrp="1"/>
          </p:cNvSpPr>
          <p:nvPr>
            <p:ph type="dt" sz="half" idx="7"/>
          </p:nvPr>
        </p:nvSpPr>
        <p:spPr/>
        <p:txBody>
          <a:bodyPr/>
          <a:lstStyle>
            <a:lvl1pPr>
              <a:defRPr/>
            </a:lvl1pPr>
          </a:lstStyle>
          <a:p>
            <a:pPr lvl="0"/>
            <a:fld id="{526F4C36-86BE-4242-87FF-4304FE3ADC44}" type="datetime1">
              <a:rPr lang="en-US"/>
              <a:pPr lvl="0"/>
              <a:t>9/24/2026</a:t>
            </a:fld>
            <a:endParaRPr lang="en-US"/>
          </a:p>
        </p:txBody>
      </p:sp>
      <p:sp>
        <p:nvSpPr>
          <p:cNvPr id="5" name="Footer Placeholder 4">
            <a:extLst>
              <a:ext uri="{FF2B5EF4-FFF2-40B4-BE49-F238E27FC236}">
                <a16:creationId xmlns:a16="http://schemas.microsoft.com/office/drawing/2014/main" id="{9075848A-05A9-1180-2C28-600D5F16B224}"/>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0D12548E-BB4F-C925-C253-E9C7F79E6773}"/>
              </a:ext>
            </a:extLst>
          </p:cNvPr>
          <p:cNvSpPr txBox="1">
            <a:spLocks noGrp="1"/>
          </p:cNvSpPr>
          <p:nvPr>
            <p:ph type="sldNum" sz="quarter" idx="8"/>
          </p:nvPr>
        </p:nvSpPr>
        <p:spPr/>
        <p:txBody>
          <a:bodyPr/>
          <a:lstStyle>
            <a:lvl1pPr>
              <a:defRPr/>
            </a:lvl1pPr>
          </a:lstStyle>
          <a:p>
            <a:pPr lvl="0"/>
            <a:fld id="{DF4E2F82-3618-41BC-8997-E8A165B1CA6F}" type="slidenum">
              <a:t>‹#›</a:t>
            </a:fld>
            <a:endParaRPr lang="en-US"/>
          </a:p>
        </p:txBody>
      </p:sp>
    </p:spTree>
    <p:extLst>
      <p:ext uri="{BB962C8B-B14F-4D97-AF65-F5344CB8AC3E}">
        <p14:creationId xmlns:p14="http://schemas.microsoft.com/office/powerpoint/2010/main" val="2370047392"/>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D6C93-8318-3764-0D23-E3D0ADB2EC51}"/>
              </a:ext>
            </a:extLst>
          </p:cNvPr>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p>
        </p:txBody>
      </p:sp>
      <p:sp>
        <p:nvSpPr>
          <p:cNvPr id="3" name="Text Placeholder 2">
            <a:extLst>
              <a:ext uri="{FF2B5EF4-FFF2-40B4-BE49-F238E27FC236}">
                <a16:creationId xmlns:a16="http://schemas.microsoft.com/office/drawing/2014/main" id="{30D34976-01B1-F06D-6C8B-55993E58B849}"/>
              </a:ext>
            </a:extLst>
          </p:cNvPr>
          <p:cNvSpPr txBox="1">
            <a:spLocks noGrp="1"/>
          </p:cNvSpPr>
          <p:nvPr>
            <p:ph type="body" idx="1"/>
          </p:nvPr>
        </p:nvSpPr>
        <p:spPr>
          <a:xfrm>
            <a:off x="831847" y="4589465"/>
            <a:ext cx="10515600" cy="1500182"/>
          </a:xfrm>
        </p:spPr>
        <p:txBody>
          <a:bodyPr/>
          <a:lstStyle>
            <a:lvl1pPr marL="0" indent="0">
              <a:buNone/>
              <a:defRPr sz="2400">
                <a:solidFill>
                  <a:srgbClr val="767676"/>
                </a:solidFill>
              </a:defRPr>
            </a:lvl1pPr>
          </a:lstStyle>
          <a:p>
            <a:pPr lvl="0"/>
            <a:r>
              <a:rPr lang="en-US"/>
              <a:t>Click to edit Master text styles</a:t>
            </a:r>
          </a:p>
        </p:txBody>
      </p:sp>
      <p:sp>
        <p:nvSpPr>
          <p:cNvPr id="4" name="Date Placeholder 3">
            <a:extLst>
              <a:ext uri="{FF2B5EF4-FFF2-40B4-BE49-F238E27FC236}">
                <a16:creationId xmlns:a16="http://schemas.microsoft.com/office/drawing/2014/main" id="{5DA71DF5-59CB-503C-F0FE-322845E67FB6}"/>
              </a:ext>
            </a:extLst>
          </p:cNvPr>
          <p:cNvSpPr txBox="1">
            <a:spLocks noGrp="1"/>
          </p:cNvSpPr>
          <p:nvPr>
            <p:ph type="dt" sz="half" idx="7"/>
          </p:nvPr>
        </p:nvSpPr>
        <p:spPr/>
        <p:txBody>
          <a:bodyPr/>
          <a:lstStyle>
            <a:lvl1pPr>
              <a:defRPr/>
            </a:lvl1pPr>
          </a:lstStyle>
          <a:p>
            <a:pPr lvl="0"/>
            <a:fld id="{AAD712FF-BB50-4B74-B845-B738150B5442}" type="datetime1">
              <a:rPr lang="en-US"/>
              <a:pPr lvl="0"/>
              <a:t>9/24/2026</a:t>
            </a:fld>
            <a:endParaRPr lang="en-US"/>
          </a:p>
        </p:txBody>
      </p:sp>
      <p:sp>
        <p:nvSpPr>
          <p:cNvPr id="5" name="Footer Placeholder 4">
            <a:extLst>
              <a:ext uri="{FF2B5EF4-FFF2-40B4-BE49-F238E27FC236}">
                <a16:creationId xmlns:a16="http://schemas.microsoft.com/office/drawing/2014/main" id="{E36896F6-7AF3-8FE7-571B-B2C231C7F58F}"/>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E619EA36-A57A-898C-BB24-67672AC810BB}"/>
              </a:ext>
            </a:extLst>
          </p:cNvPr>
          <p:cNvSpPr txBox="1">
            <a:spLocks noGrp="1"/>
          </p:cNvSpPr>
          <p:nvPr>
            <p:ph type="sldNum" sz="quarter" idx="8"/>
          </p:nvPr>
        </p:nvSpPr>
        <p:spPr/>
        <p:txBody>
          <a:bodyPr/>
          <a:lstStyle>
            <a:lvl1pPr>
              <a:defRPr/>
            </a:lvl1pPr>
          </a:lstStyle>
          <a:p>
            <a:pPr lvl="0"/>
            <a:fld id="{E9014B45-F2F0-4DBC-873B-8ACA1C19113E}" type="slidenum">
              <a:t>‹#›</a:t>
            </a:fld>
            <a:endParaRPr lang="en-US"/>
          </a:p>
        </p:txBody>
      </p:sp>
    </p:spTree>
    <p:extLst>
      <p:ext uri="{BB962C8B-B14F-4D97-AF65-F5344CB8AC3E}">
        <p14:creationId xmlns:p14="http://schemas.microsoft.com/office/powerpoint/2010/main" val="7672987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D0984-701F-A0BB-BC0E-C6AABE2A2493}"/>
              </a:ext>
            </a:extLst>
          </p:cNvPr>
          <p:cNvSpPr txBox="1">
            <a:spLocks noGrp="1"/>
          </p:cNvSpPr>
          <p:nvPr>
            <p:ph type="title"/>
          </p:nvPr>
        </p:nvSpPr>
        <p:spPr/>
        <p:txBody>
          <a:bodyPr/>
          <a:lstStyle>
            <a:lvl1pPr>
              <a:defRPr/>
            </a:lvl1pPr>
          </a:lstStyle>
          <a:p>
            <a:pPr lvl="0"/>
            <a:r>
              <a:rPr lang="en-US"/>
              <a:t>Click to edit Master title style</a:t>
            </a:r>
          </a:p>
        </p:txBody>
      </p:sp>
      <p:sp>
        <p:nvSpPr>
          <p:cNvPr id="3" name="Content Placeholder 2">
            <a:extLst>
              <a:ext uri="{FF2B5EF4-FFF2-40B4-BE49-F238E27FC236}">
                <a16:creationId xmlns:a16="http://schemas.microsoft.com/office/drawing/2014/main" id="{37668A01-D070-642E-F999-2A77E9B854F4}"/>
              </a:ext>
            </a:extLst>
          </p:cNvPr>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ADE4D3-FA3F-35FE-916C-9F0381B7F3A5}"/>
              </a:ext>
            </a:extLst>
          </p:cNvPr>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480E7CB-5ED5-BF69-AFB8-4C1F190B14AD}"/>
              </a:ext>
            </a:extLst>
          </p:cNvPr>
          <p:cNvSpPr txBox="1">
            <a:spLocks noGrp="1"/>
          </p:cNvSpPr>
          <p:nvPr>
            <p:ph type="dt" sz="half" idx="7"/>
          </p:nvPr>
        </p:nvSpPr>
        <p:spPr/>
        <p:txBody>
          <a:bodyPr/>
          <a:lstStyle>
            <a:lvl1pPr>
              <a:defRPr/>
            </a:lvl1pPr>
          </a:lstStyle>
          <a:p>
            <a:pPr lvl="0"/>
            <a:fld id="{38B52620-3DAD-4F54-A2B1-8631DBEE7BD4}" type="datetime1">
              <a:rPr lang="en-US"/>
              <a:pPr lvl="0"/>
              <a:t>9/24/2026</a:t>
            </a:fld>
            <a:endParaRPr lang="en-US"/>
          </a:p>
        </p:txBody>
      </p:sp>
      <p:sp>
        <p:nvSpPr>
          <p:cNvPr id="6" name="Footer Placeholder 5">
            <a:extLst>
              <a:ext uri="{FF2B5EF4-FFF2-40B4-BE49-F238E27FC236}">
                <a16:creationId xmlns:a16="http://schemas.microsoft.com/office/drawing/2014/main" id="{66A069F3-3A0F-F62B-DD65-D80FD3AD0FA7}"/>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A4AD449C-F475-4C1B-E79B-14CE8351D835}"/>
              </a:ext>
            </a:extLst>
          </p:cNvPr>
          <p:cNvSpPr txBox="1">
            <a:spLocks noGrp="1"/>
          </p:cNvSpPr>
          <p:nvPr>
            <p:ph type="sldNum" sz="quarter" idx="8"/>
          </p:nvPr>
        </p:nvSpPr>
        <p:spPr/>
        <p:txBody>
          <a:bodyPr/>
          <a:lstStyle>
            <a:lvl1pPr>
              <a:defRPr/>
            </a:lvl1pPr>
          </a:lstStyle>
          <a:p>
            <a:pPr lvl="0"/>
            <a:fld id="{45B6C48B-938B-41BB-BEE3-7391685C33FD}" type="slidenum">
              <a:t>‹#›</a:t>
            </a:fld>
            <a:endParaRPr lang="en-US"/>
          </a:p>
        </p:txBody>
      </p:sp>
    </p:spTree>
    <p:extLst>
      <p:ext uri="{BB962C8B-B14F-4D97-AF65-F5344CB8AC3E}">
        <p14:creationId xmlns:p14="http://schemas.microsoft.com/office/powerpoint/2010/main" val="3592319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4C304-C299-8A4B-4B8A-32FF758FE5A7}"/>
              </a:ext>
            </a:extLst>
          </p:cNvPr>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p>
        </p:txBody>
      </p:sp>
      <p:sp>
        <p:nvSpPr>
          <p:cNvPr id="3" name="Text Placeholder 2">
            <a:extLst>
              <a:ext uri="{FF2B5EF4-FFF2-40B4-BE49-F238E27FC236}">
                <a16:creationId xmlns:a16="http://schemas.microsoft.com/office/drawing/2014/main" id="{D9564A3B-2290-0CD4-CC96-2C255F5AF549}"/>
              </a:ext>
            </a:extLst>
          </p:cNvPr>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Click to edit Master text styles</a:t>
            </a:r>
          </a:p>
        </p:txBody>
      </p:sp>
      <p:sp>
        <p:nvSpPr>
          <p:cNvPr id="4" name="Content Placeholder 3">
            <a:extLst>
              <a:ext uri="{FF2B5EF4-FFF2-40B4-BE49-F238E27FC236}">
                <a16:creationId xmlns:a16="http://schemas.microsoft.com/office/drawing/2014/main" id="{171AE909-EDAD-4F94-2F1C-53D34E9193DB}"/>
              </a:ext>
            </a:extLst>
          </p:cNvPr>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F29C6B-FE42-1875-0DF0-B4D3DF362F7F}"/>
              </a:ext>
            </a:extLst>
          </p:cNvPr>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Click to edit Master text styles</a:t>
            </a:r>
          </a:p>
        </p:txBody>
      </p:sp>
      <p:sp>
        <p:nvSpPr>
          <p:cNvPr id="6" name="Content Placeholder 5">
            <a:extLst>
              <a:ext uri="{FF2B5EF4-FFF2-40B4-BE49-F238E27FC236}">
                <a16:creationId xmlns:a16="http://schemas.microsoft.com/office/drawing/2014/main" id="{28379A31-25F0-F094-7F1C-93411E72D33B}"/>
              </a:ext>
            </a:extLst>
          </p:cNvPr>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F15D24-3B0B-53B7-219A-D839ED01EAF1}"/>
              </a:ext>
            </a:extLst>
          </p:cNvPr>
          <p:cNvSpPr txBox="1">
            <a:spLocks noGrp="1"/>
          </p:cNvSpPr>
          <p:nvPr>
            <p:ph type="dt" sz="half" idx="7"/>
          </p:nvPr>
        </p:nvSpPr>
        <p:spPr/>
        <p:txBody>
          <a:bodyPr/>
          <a:lstStyle>
            <a:lvl1pPr>
              <a:defRPr/>
            </a:lvl1pPr>
          </a:lstStyle>
          <a:p>
            <a:pPr lvl="0"/>
            <a:fld id="{C28162B4-09DE-4C21-B5A6-F3338B88F06E}" type="datetime1">
              <a:rPr lang="en-US"/>
              <a:pPr lvl="0"/>
              <a:t>9/24/2026</a:t>
            </a:fld>
            <a:endParaRPr lang="en-US"/>
          </a:p>
        </p:txBody>
      </p:sp>
      <p:sp>
        <p:nvSpPr>
          <p:cNvPr id="8" name="Footer Placeholder 7">
            <a:extLst>
              <a:ext uri="{FF2B5EF4-FFF2-40B4-BE49-F238E27FC236}">
                <a16:creationId xmlns:a16="http://schemas.microsoft.com/office/drawing/2014/main" id="{0182BC53-F475-5667-F007-C4103AF35FE6}"/>
              </a:ext>
            </a:extLst>
          </p:cNvPr>
          <p:cNvSpPr txBox="1">
            <a:spLocks noGrp="1"/>
          </p:cNvSpPr>
          <p:nvPr>
            <p:ph type="ftr" sz="quarter" idx="9"/>
          </p:nvPr>
        </p:nvSpPr>
        <p:spPr/>
        <p:txBody>
          <a:bodyPr/>
          <a:lstStyle>
            <a:lvl1pPr>
              <a:defRPr/>
            </a:lvl1pPr>
          </a:lstStyle>
          <a:p>
            <a:pPr lvl="0"/>
            <a:endParaRPr lang="en-US"/>
          </a:p>
        </p:txBody>
      </p:sp>
      <p:sp>
        <p:nvSpPr>
          <p:cNvPr id="9" name="Slide Number Placeholder 8">
            <a:extLst>
              <a:ext uri="{FF2B5EF4-FFF2-40B4-BE49-F238E27FC236}">
                <a16:creationId xmlns:a16="http://schemas.microsoft.com/office/drawing/2014/main" id="{6711950B-758E-385B-125D-87B7966FE7F5}"/>
              </a:ext>
            </a:extLst>
          </p:cNvPr>
          <p:cNvSpPr txBox="1">
            <a:spLocks noGrp="1"/>
          </p:cNvSpPr>
          <p:nvPr>
            <p:ph type="sldNum" sz="quarter" idx="8"/>
          </p:nvPr>
        </p:nvSpPr>
        <p:spPr/>
        <p:txBody>
          <a:bodyPr/>
          <a:lstStyle>
            <a:lvl1pPr>
              <a:defRPr/>
            </a:lvl1pPr>
          </a:lstStyle>
          <a:p>
            <a:pPr lvl="0"/>
            <a:fld id="{BD120C4B-B5E8-46CE-891B-357F055B7189}" type="slidenum">
              <a:t>‹#›</a:t>
            </a:fld>
            <a:endParaRPr lang="en-US"/>
          </a:p>
        </p:txBody>
      </p:sp>
    </p:spTree>
    <p:extLst>
      <p:ext uri="{BB962C8B-B14F-4D97-AF65-F5344CB8AC3E}">
        <p14:creationId xmlns:p14="http://schemas.microsoft.com/office/powerpoint/2010/main" val="2905852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23F18-543D-1799-773C-C5FD094209C3}"/>
              </a:ext>
            </a:extLst>
          </p:cNvPr>
          <p:cNvSpPr txBox="1">
            <a:spLocks noGrp="1"/>
          </p:cNvSpPr>
          <p:nvPr>
            <p:ph type="title"/>
          </p:nvPr>
        </p:nvSpPr>
        <p:spPr/>
        <p:txBody>
          <a:bodyPr/>
          <a:lstStyle>
            <a:lvl1pPr>
              <a:defRPr/>
            </a:lvl1pPr>
          </a:lstStyle>
          <a:p>
            <a:pPr lvl="0"/>
            <a:r>
              <a:rPr lang="en-US"/>
              <a:t>Click to edit Master title style</a:t>
            </a:r>
          </a:p>
        </p:txBody>
      </p:sp>
      <p:sp>
        <p:nvSpPr>
          <p:cNvPr id="3" name="Date Placeholder 2">
            <a:extLst>
              <a:ext uri="{FF2B5EF4-FFF2-40B4-BE49-F238E27FC236}">
                <a16:creationId xmlns:a16="http://schemas.microsoft.com/office/drawing/2014/main" id="{BFB35F74-C240-FC5F-C8C7-B4F8856BF180}"/>
              </a:ext>
            </a:extLst>
          </p:cNvPr>
          <p:cNvSpPr txBox="1">
            <a:spLocks noGrp="1"/>
          </p:cNvSpPr>
          <p:nvPr>
            <p:ph type="dt" sz="half" idx="7"/>
          </p:nvPr>
        </p:nvSpPr>
        <p:spPr/>
        <p:txBody>
          <a:bodyPr/>
          <a:lstStyle>
            <a:lvl1pPr>
              <a:defRPr/>
            </a:lvl1pPr>
          </a:lstStyle>
          <a:p>
            <a:pPr lvl="0"/>
            <a:fld id="{27A161E5-9BCB-4AAA-9999-CB4E3767497E}" type="datetime1">
              <a:rPr lang="en-US"/>
              <a:pPr lvl="0"/>
              <a:t>9/24/2026</a:t>
            </a:fld>
            <a:endParaRPr lang="en-US"/>
          </a:p>
        </p:txBody>
      </p:sp>
      <p:sp>
        <p:nvSpPr>
          <p:cNvPr id="4" name="Footer Placeholder 3">
            <a:extLst>
              <a:ext uri="{FF2B5EF4-FFF2-40B4-BE49-F238E27FC236}">
                <a16:creationId xmlns:a16="http://schemas.microsoft.com/office/drawing/2014/main" id="{5E550BDD-7595-F7B5-7082-9AC37DA48E17}"/>
              </a:ext>
            </a:extLst>
          </p:cNvPr>
          <p:cNvSpPr txBox="1">
            <a:spLocks noGrp="1"/>
          </p:cNvSpPr>
          <p:nvPr>
            <p:ph type="ftr" sz="quarter" idx="9"/>
          </p:nvPr>
        </p:nvSpPr>
        <p:spPr/>
        <p:txBody>
          <a:bodyPr/>
          <a:lstStyle>
            <a:lvl1pPr>
              <a:defRPr/>
            </a:lvl1pPr>
          </a:lstStyle>
          <a:p>
            <a:pPr lvl="0"/>
            <a:endParaRPr lang="en-US"/>
          </a:p>
        </p:txBody>
      </p:sp>
      <p:sp>
        <p:nvSpPr>
          <p:cNvPr id="5" name="Slide Number Placeholder 4">
            <a:extLst>
              <a:ext uri="{FF2B5EF4-FFF2-40B4-BE49-F238E27FC236}">
                <a16:creationId xmlns:a16="http://schemas.microsoft.com/office/drawing/2014/main" id="{4BFC3AC1-FBD0-B87F-B40A-89CDD71E2303}"/>
              </a:ext>
            </a:extLst>
          </p:cNvPr>
          <p:cNvSpPr txBox="1">
            <a:spLocks noGrp="1"/>
          </p:cNvSpPr>
          <p:nvPr>
            <p:ph type="sldNum" sz="quarter" idx="8"/>
          </p:nvPr>
        </p:nvSpPr>
        <p:spPr/>
        <p:txBody>
          <a:bodyPr/>
          <a:lstStyle>
            <a:lvl1pPr>
              <a:defRPr/>
            </a:lvl1pPr>
          </a:lstStyle>
          <a:p>
            <a:pPr lvl="0"/>
            <a:fld id="{CD68B778-52BB-422B-846F-2FC033678678}" type="slidenum">
              <a:t>‹#›</a:t>
            </a:fld>
            <a:endParaRPr lang="en-US"/>
          </a:p>
        </p:txBody>
      </p:sp>
    </p:spTree>
    <p:extLst>
      <p:ext uri="{BB962C8B-B14F-4D97-AF65-F5344CB8AC3E}">
        <p14:creationId xmlns:p14="http://schemas.microsoft.com/office/powerpoint/2010/main" val="1118987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79C789-CA0F-24B8-1508-129AFE299E32}"/>
              </a:ext>
            </a:extLst>
          </p:cNvPr>
          <p:cNvSpPr txBox="1">
            <a:spLocks noGrp="1"/>
          </p:cNvSpPr>
          <p:nvPr>
            <p:ph type="dt" sz="half" idx="7"/>
          </p:nvPr>
        </p:nvSpPr>
        <p:spPr/>
        <p:txBody>
          <a:bodyPr/>
          <a:lstStyle>
            <a:lvl1pPr>
              <a:defRPr/>
            </a:lvl1pPr>
          </a:lstStyle>
          <a:p>
            <a:pPr lvl="0"/>
            <a:fld id="{A17EFFB7-CDF8-4A5F-A1BD-86DE151A6566}" type="datetime1">
              <a:rPr lang="en-US"/>
              <a:pPr lvl="0"/>
              <a:t>9/24/2026</a:t>
            </a:fld>
            <a:endParaRPr lang="en-US"/>
          </a:p>
        </p:txBody>
      </p:sp>
      <p:sp>
        <p:nvSpPr>
          <p:cNvPr id="3" name="Footer Placeholder 2">
            <a:extLst>
              <a:ext uri="{FF2B5EF4-FFF2-40B4-BE49-F238E27FC236}">
                <a16:creationId xmlns:a16="http://schemas.microsoft.com/office/drawing/2014/main" id="{34232BE2-69A8-E0B7-CFBB-891F4A362959}"/>
              </a:ext>
            </a:extLst>
          </p:cNvPr>
          <p:cNvSpPr txBox="1">
            <a:spLocks noGrp="1"/>
          </p:cNvSpPr>
          <p:nvPr>
            <p:ph type="ftr" sz="quarter" idx="9"/>
          </p:nvPr>
        </p:nvSpPr>
        <p:spPr/>
        <p:txBody>
          <a:bodyPr/>
          <a:lstStyle>
            <a:lvl1pPr>
              <a:defRPr/>
            </a:lvl1pPr>
          </a:lstStyle>
          <a:p>
            <a:pPr lvl="0"/>
            <a:endParaRPr lang="en-US"/>
          </a:p>
        </p:txBody>
      </p:sp>
      <p:sp>
        <p:nvSpPr>
          <p:cNvPr id="4" name="Slide Number Placeholder 3">
            <a:extLst>
              <a:ext uri="{FF2B5EF4-FFF2-40B4-BE49-F238E27FC236}">
                <a16:creationId xmlns:a16="http://schemas.microsoft.com/office/drawing/2014/main" id="{C5C02209-F7B9-3E76-0A7D-3AC5D1E3C033}"/>
              </a:ext>
            </a:extLst>
          </p:cNvPr>
          <p:cNvSpPr txBox="1">
            <a:spLocks noGrp="1"/>
          </p:cNvSpPr>
          <p:nvPr>
            <p:ph type="sldNum" sz="quarter" idx="8"/>
          </p:nvPr>
        </p:nvSpPr>
        <p:spPr/>
        <p:txBody>
          <a:bodyPr/>
          <a:lstStyle>
            <a:lvl1pPr>
              <a:defRPr/>
            </a:lvl1pPr>
          </a:lstStyle>
          <a:p>
            <a:pPr lvl="0"/>
            <a:fld id="{45C39FEC-1C6C-463B-A890-146981E095A0}" type="slidenum">
              <a:t>‹#›</a:t>
            </a:fld>
            <a:endParaRPr lang="en-US"/>
          </a:p>
        </p:txBody>
      </p:sp>
    </p:spTree>
    <p:extLst>
      <p:ext uri="{BB962C8B-B14F-4D97-AF65-F5344CB8AC3E}">
        <p14:creationId xmlns:p14="http://schemas.microsoft.com/office/powerpoint/2010/main" val="4011353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70BB9-5217-7405-C048-C49F8B24E15C}"/>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Content Placeholder 2">
            <a:extLst>
              <a:ext uri="{FF2B5EF4-FFF2-40B4-BE49-F238E27FC236}">
                <a16:creationId xmlns:a16="http://schemas.microsoft.com/office/drawing/2014/main" id="{090DAA50-AFD0-9E0F-F71B-FFD9983B4A33}"/>
              </a:ext>
            </a:extLst>
          </p:cNvPr>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637D4A-339B-54B6-A25F-AB6E45701032}"/>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5F33118B-716B-1C1C-0DDD-E84964B2100F}"/>
              </a:ext>
            </a:extLst>
          </p:cNvPr>
          <p:cNvSpPr txBox="1">
            <a:spLocks noGrp="1"/>
          </p:cNvSpPr>
          <p:nvPr>
            <p:ph type="dt" sz="half" idx="7"/>
          </p:nvPr>
        </p:nvSpPr>
        <p:spPr/>
        <p:txBody>
          <a:bodyPr/>
          <a:lstStyle>
            <a:lvl1pPr>
              <a:defRPr/>
            </a:lvl1pPr>
          </a:lstStyle>
          <a:p>
            <a:pPr lvl="0"/>
            <a:fld id="{7C40828E-CE51-4AE6-B50B-F37E8FA0417D}" type="datetime1">
              <a:rPr lang="en-US"/>
              <a:pPr lvl="0"/>
              <a:t>9/24/2026</a:t>
            </a:fld>
            <a:endParaRPr lang="en-US"/>
          </a:p>
        </p:txBody>
      </p:sp>
      <p:sp>
        <p:nvSpPr>
          <p:cNvPr id="6" name="Footer Placeholder 5">
            <a:extLst>
              <a:ext uri="{FF2B5EF4-FFF2-40B4-BE49-F238E27FC236}">
                <a16:creationId xmlns:a16="http://schemas.microsoft.com/office/drawing/2014/main" id="{3364E409-0C36-6B9D-E052-80056867D7D9}"/>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BAC84B7C-A0FA-CFDB-E5A5-8A242AAE8742}"/>
              </a:ext>
            </a:extLst>
          </p:cNvPr>
          <p:cNvSpPr txBox="1">
            <a:spLocks noGrp="1"/>
          </p:cNvSpPr>
          <p:nvPr>
            <p:ph type="sldNum" sz="quarter" idx="8"/>
          </p:nvPr>
        </p:nvSpPr>
        <p:spPr/>
        <p:txBody>
          <a:bodyPr/>
          <a:lstStyle>
            <a:lvl1pPr>
              <a:defRPr/>
            </a:lvl1pPr>
          </a:lstStyle>
          <a:p>
            <a:pPr lvl="0"/>
            <a:fld id="{D79A19A2-9A72-4390-8939-91CD1C9923BB}" type="slidenum">
              <a:t>‹#›</a:t>
            </a:fld>
            <a:endParaRPr lang="en-US"/>
          </a:p>
        </p:txBody>
      </p:sp>
    </p:spTree>
    <p:extLst>
      <p:ext uri="{BB962C8B-B14F-4D97-AF65-F5344CB8AC3E}">
        <p14:creationId xmlns:p14="http://schemas.microsoft.com/office/powerpoint/2010/main" val="37498293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38CD2-78E9-10EB-BB3F-41B78F94DDB2}"/>
              </a:ext>
            </a:extLst>
          </p:cNvPr>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p>
        </p:txBody>
      </p:sp>
      <p:sp>
        <p:nvSpPr>
          <p:cNvPr id="3" name="Picture Placeholder 2">
            <a:extLst>
              <a:ext uri="{FF2B5EF4-FFF2-40B4-BE49-F238E27FC236}">
                <a16:creationId xmlns:a16="http://schemas.microsoft.com/office/drawing/2014/main" id="{423EF96A-F3EB-86AF-1D45-F45520073E4A}"/>
              </a:ext>
            </a:extLst>
          </p:cNvPr>
          <p:cNvSpPr txBox="1">
            <a:spLocks noGrp="1"/>
          </p:cNvSpPr>
          <p:nvPr>
            <p:ph type="pic" idx="1"/>
          </p:nvPr>
        </p:nvSpPr>
        <p:spPr>
          <a:xfrm>
            <a:off x="5183184" y="987423"/>
            <a:ext cx="6172200" cy="4873623"/>
          </a:xfrm>
        </p:spPr>
        <p:txBody>
          <a:bodyPr/>
          <a:lstStyle>
            <a:lvl1pPr marL="0" indent="0">
              <a:buNone/>
              <a:defRPr sz="3200"/>
            </a:lvl1pPr>
          </a:lstStyle>
          <a:p>
            <a:pPr lvl="0"/>
            <a:endParaRPr lang="en-US"/>
          </a:p>
        </p:txBody>
      </p:sp>
      <p:sp>
        <p:nvSpPr>
          <p:cNvPr id="4" name="Text Placeholder 3">
            <a:extLst>
              <a:ext uri="{FF2B5EF4-FFF2-40B4-BE49-F238E27FC236}">
                <a16:creationId xmlns:a16="http://schemas.microsoft.com/office/drawing/2014/main" id="{CB154CF1-D495-857F-7673-7EA84E7236CC}"/>
              </a:ext>
            </a:extLst>
          </p:cNvPr>
          <p:cNvSpPr txBox="1">
            <a:spLocks noGrp="1"/>
          </p:cNvSpPr>
          <p:nvPr>
            <p:ph type="body" idx="2"/>
          </p:nvPr>
        </p:nvSpPr>
        <p:spPr>
          <a:xfrm>
            <a:off x="839784" y="2057400"/>
            <a:ext cx="3932240" cy="3811584"/>
          </a:xfrm>
        </p:spPr>
        <p:txBody>
          <a:bodyPr/>
          <a:lstStyle>
            <a:lvl1pPr marL="0" indent="0">
              <a:buNone/>
              <a:defRPr sz="1600"/>
            </a:lvl1pPr>
          </a:lstStyle>
          <a:p>
            <a:pPr lvl="0"/>
            <a:r>
              <a:rPr lang="en-US"/>
              <a:t>Click to edit Master text styles</a:t>
            </a:r>
          </a:p>
        </p:txBody>
      </p:sp>
      <p:sp>
        <p:nvSpPr>
          <p:cNvPr id="5" name="Date Placeholder 4">
            <a:extLst>
              <a:ext uri="{FF2B5EF4-FFF2-40B4-BE49-F238E27FC236}">
                <a16:creationId xmlns:a16="http://schemas.microsoft.com/office/drawing/2014/main" id="{4A78B26D-5D0D-2EA0-8176-FE2B74808721}"/>
              </a:ext>
            </a:extLst>
          </p:cNvPr>
          <p:cNvSpPr txBox="1">
            <a:spLocks noGrp="1"/>
          </p:cNvSpPr>
          <p:nvPr>
            <p:ph type="dt" sz="half" idx="7"/>
          </p:nvPr>
        </p:nvSpPr>
        <p:spPr/>
        <p:txBody>
          <a:bodyPr/>
          <a:lstStyle>
            <a:lvl1pPr>
              <a:defRPr/>
            </a:lvl1pPr>
          </a:lstStyle>
          <a:p>
            <a:pPr lvl="0"/>
            <a:fld id="{8D6CD474-BDFC-4FDB-A4FF-7ED9FA7F0617}" type="datetime1">
              <a:rPr lang="en-US"/>
              <a:pPr lvl="0"/>
              <a:t>9/24/2026</a:t>
            </a:fld>
            <a:endParaRPr lang="en-US"/>
          </a:p>
        </p:txBody>
      </p:sp>
      <p:sp>
        <p:nvSpPr>
          <p:cNvPr id="6" name="Footer Placeholder 5">
            <a:extLst>
              <a:ext uri="{FF2B5EF4-FFF2-40B4-BE49-F238E27FC236}">
                <a16:creationId xmlns:a16="http://schemas.microsoft.com/office/drawing/2014/main" id="{3F7854CD-9C07-E53F-7B8E-B01A68317622}"/>
              </a:ext>
            </a:extLst>
          </p:cNvPr>
          <p:cNvSpPr txBox="1">
            <a:spLocks noGrp="1"/>
          </p:cNvSpPr>
          <p:nvPr>
            <p:ph type="ftr" sz="quarter" idx="9"/>
          </p:nvPr>
        </p:nvSpPr>
        <p:spPr/>
        <p:txBody>
          <a:bodyPr/>
          <a:lstStyle>
            <a:lvl1pPr>
              <a:defRPr/>
            </a:lvl1pPr>
          </a:lstStyle>
          <a:p>
            <a:pPr lvl="0"/>
            <a:endParaRPr lang="en-US"/>
          </a:p>
        </p:txBody>
      </p:sp>
      <p:sp>
        <p:nvSpPr>
          <p:cNvPr id="7" name="Slide Number Placeholder 6">
            <a:extLst>
              <a:ext uri="{FF2B5EF4-FFF2-40B4-BE49-F238E27FC236}">
                <a16:creationId xmlns:a16="http://schemas.microsoft.com/office/drawing/2014/main" id="{DD7B6004-9C5E-892B-0561-E2D586026C90}"/>
              </a:ext>
            </a:extLst>
          </p:cNvPr>
          <p:cNvSpPr txBox="1">
            <a:spLocks noGrp="1"/>
          </p:cNvSpPr>
          <p:nvPr>
            <p:ph type="sldNum" sz="quarter" idx="8"/>
          </p:nvPr>
        </p:nvSpPr>
        <p:spPr/>
        <p:txBody>
          <a:bodyPr/>
          <a:lstStyle>
            <a:lvl1pPr>
              <a:defRPr/>
            </a:lvl1pPr>
          </a:lstStyle>
          <a:p>
            <a:pPr lvl="0"/>
            <a:fld id="{147AAB6E-3443-4A7A-B873-C57223173972}" type="slidenum">
              <a:t>‹#›</a:t>
            </a:fld>
            <a:endParaRPr lang="en-US"/>
          </a:p>
        </p:txBody>
      </p:sp>
    </p:spTree>
    <p:extLst>
      <p:ext uri="{BB962C8B-B14F-4D97-AF65-F5344CB8AC3E}">
        <p14:creationId xmlns:p14="http://schemas.microsoft.com/office/powerpoint/2010/main" val="1593869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3289-EFD8-DE17-593F-0AFA38C7AF0C}"/>
              </a:ext>
            </a:extLst>
          </p:cNvPr>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EC813072-90B0-F471-4C93-D5F2F43DD224}"/>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E9F55F-5EE5-A60B-0CCF-9C3706703163}"/>
              </a:ext>
            </a:extLst>
          </p:cNvPr>
          <p:cNvSpPr txBox="1">
            <a:spLocks noGrp="1"/>
          </p:cNvSpPr>
          <p:nvPr>
            <p:ph type="dt" sz="half" idx="7"/>
          </p:nvPr>
        </p:nvSpPr>
        <p:spPr/>
        <p:txBody>
          <a:bodyPr/>
          <a:lstStyle>
            <a:lvl1pPr>
              <a:defRPr/>
            </a:lvl1pPr>
          </a:lstStyle>
          <a:p>
            <a:pPr lvl="0"/>
            <a:fld id="{1CC8955C-069B-4D68-ADE7-0BDE45C38B0E}" type="datetime1">
              <a:rPr lang="en-US"/>
              <a:pPr lvl="0"/>
              <a:t>9/24/2026</a:t>
            </a:fld>
            <a:endParaRPr lang="en-US"/>
          </a:p>
        </p:txBody>
      </p:sp>
      <p:sp>
        <p:nvSpPr>
          <p:cNvPr id="5" name="Footer Placeholder 4">
            <a:extLst>
              <a:ext uri="{FF2B5EF4-FFF2-40B4-BE49-F238E27FC236}">
                <a16:creationId xmlns:a16="http://schemas.microsoft.com/office/drawing/2014/main" id="{DAD9CAF9-613D-FB1B-CA05-2BFDB2CB5659}"/>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662E144B-6AB1-BFB8-9859-D119AB95EFB0}"/>
              </a:ext>
            </a:extLst>
          </p:cNvPr>
          <p:cNvSpPr txBox="1">
            <a:spLocks noGrp="1"/>
          </p:cNvSpPr>
          <p:nvPr>
            <p:ph type="sldNum" sz="quarter" idx="8"/>
          </p:nvPr>
        </p:nvSpPr>
        <p:spPr/>
        <p:txBody>
          <a:bodyPr/>
          <a:lstStyle>
            <a:lvl1pPr>
              <a:defRPr/>
            </a:lvl1pPr>
          </a:lstStyle>
          <a:p>
            <a:pPr lvl="0"/>
            <a:fld id="{3E44E58F-EE86-403A-A889-35637CCF9209}" type="slidenum">
              <a:t>‹#›</a:t>
            </a:fld>
            <a:endParaRPr lang="en-US"/>
          </a:p>
        </p:txBody>
      </p:sp>
    </p:spTree>
    <p:extLst>
      <p:ext uri="{BB962C8B-B14F-4D97-AF65-F5344CB8AC3E}">
        <p14:creationId xmlns:p14="http://schemas.microsoft.com/office/powerpoint/2010/main" val="909654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FC21B7-D15A-78D2-6B75-4AA311AF5E14}"/>
              </a:ext>
            </a:extLst>
          </p:cNvPr>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p>
        </p:txBody>
      </p:sp>
      <p:sp>
        <p:nvSpPr>
          <p:cNvPr id="3" name="Vertical Text Placeholder 2">
            <a:extLst>
              <a:ext uri="{FF2B5EF4-FFF2-40B4-BE49-F238E27FC236}">
                <a16:creationId xmlns:a16="http://schemas.microsoft.com/office/drawing/2014/main" id="{CF384D31-9191-5095-C4B4-FE5DDF27B9CC}"/>
              </a:ext>
            </a:extLst>
          </p:cNvPr>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5B7A09-48F5-12D4-D17A-7D7E05543199}"/>
              </a:ext>
            </a:extLst>
          </p:cNvPr>
          <p:cNvSpPr txBox="1">
            <a:spLocks noGrp="1"/>
          </p:cNvSpPr>
          <p:nvPr>
            <p:ph type="dt" sz="half" idx="7"/>
          </p:nvPr>
        </p:nvSpPr>
        <p:spPr/>
        <p:txBody>
          <a:bodyPr/>
          <a:lstStyle>
            <a:lvl1pPr>
              <a:defRPr/>
            </a:lvl1pPr>
          </a:lstStyle>
          <a:p>
            <a:pPr lvl="0"/>
            <a:fld id="{69F4E14F-0AF6-4F8B-902A-C7CDCCDFBE0C}" type="datetime1">
              <a:rPr lang="en-US"/>
              <a:pPr lvl="0"/>
              <a:t>9/24/2026</a:t>
            </a:fld>
            <a:endParaRPr lang="en-US"/>
          </a:p>
        </p:txBody>
      </p:sp>
      <p:sp>
        <p:nvSpPr>
          <p:cNvPr id="5" name="Footer Placeholder 4">
            <a:extLst>
              <a:ext uri="{FF2B5EF4-FFF2-40B4-BE49-F238E27FC236}">
                <a16:creationId xmlns:a16="http://schemas.microsoft.com/office/drawing/2014/main" id="{41D298D6-1A39-3C94-BBBF-6BCE73C1A29D}"/>
              </a:ext>
            </a:extLst>
          </p:cNvPr>
          <p:cNvSpPr txBox="1">
            <a:spLocks noGrp="1"/>
          </p:cNvSpPr>
          <p:nvPr>
            <p:ph type="ftr" sz="quarter" idx="9"/>
          </p:nvPr>
        </p:nvSpPr>
        <p:spPr/>
        <p:txBody>
          <a:bodyPr/>
          <a:lstStyle>
            <a:lvl1pPr>
              <a:defRPr/>
            </a:lvl1pPr>
          </a:lstStyle>
          <a:p>
            <a:pPr lvl="0"/>
            <a:endParaRPr lang="en-US"/>
          </a:p>
        </p:txBody>
      </p:sp>
      <p:sp>
        <p:nvSpPr>
          <p:cNvPr id="6" name="Slide Number Placeholder 5">
            <a:extLst>
              <a:ext uri="{FF2B5EF4-FFF2-40B4-BE49-F238E27FC236}">
                <a16:creationId xmlns:a16="http://schemas.microsoft.com/office/drawing/2014/main" id="{C0C400FE-7F0E-C810-ED57-54DE1933A57D}"/>
              </a:ext>
            </a:extLst>
          </p:cNvPr>
          <p:cNvSpPr txBox="1">
            <a:spLocks noGrp="1"/>
          </p:cNvSpPr>
          <p:nvPr>
            <p:ph type="sldNum" sz="quarter" idx="8"/>
          </p:nvPr>
        </p:nvSpPr>
        <p:spPr/>
        <p:txBody>
          <a:bodyPr/>
          <a:lstStyle>
            <a:lvl1pPr>
              <a:defRPr/>
            </a:lvl1pPr>
          </a:lstStyle>
          <a:p>
            <a:pPr lvl="0"/>
            <a:fld id="{1713550D-C538-4F57-910B-27DB571A6F2A}" type="slidenum">
              <a:t>‹#›</a:t>
            </a:fld>
            <a:endParaRPr lang="en-US"/>
          </a:p>
        </p:txBody>
      </p:sp>
    </p:spTree>
    <p:extLst>
      <p:ext uri="{BB962C8B-B14F-4D97-AF65-F5344CB8AC3E}">
        <p14:creationId xmlns:p14="http://schemas.microsoft.com/office/powerpoint/2010/main" val="1937527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7886-A10D-EB41-A608-8A9A1BCC72A0}"/>
              </a:ext>
            </a:extLst>
          </p:cNvPr>
          <p:cNvSpPr txBox="1">
            <a:spLocks noGrp="1"/>
          </p:cNvSpPr>
          <p:nvPr>
            <p:ph type="title"/>
          </p:nvPr>
        </p:nvSpPr>
        <p:spPr>
          <a:xfrm>
            <a:off x="609603" y="274640"/>
            <a:ext cx="10972800" cy="1143000"/>
          </a:xfrm>
        </p:spPr>
        <p:txBody>
          <a:bodyPr/>
          <a:lstStyle>
            <a:lvl1pPr>
              <a:defRPr/>
            </a:lvl1pPr>
          </a:lstStyle>
          <a:p>
            <a:pPr lvl="0"/>
            <a:r>
              <a:rPr lang="en-US"/>
              <a:t>Click to edit Master title style</a:t>
            </a:r>
          </a:p>
        </p:txBody>
      </p:sp>
      <p:sp>
        <p:nvSpPr>
          <p:cNvPr id="3" name="Chart Placeholder 2">
            <a:extLst>
              <a:ext uri="{FF2B5EF4-FFF2-40B4-BE49-F238E27FC236}">
                <a16:creationId xmlns:a16="http://schemas.microsoft.com/office/drawing/2014/main" id="{68EB1690-919C-77AF-D727-07F658DCB069}"/>
              </a:ext>
            </a:extLst>
          </p:cNvPr>
          <p:cNvSpPr txBox="1">
            <a:spLocks noGrp="1"/>
          </p:cNvSpPr>
          <p:nvPr>
            <p:ph type="chart" idx="1"/>
          </p:nvPr>
        </p:nvSpPr>
        <p:spPr>
          <a:xfrm>
            <a:off x="624416" y="1628775"/>
            <a:ext cx="10972800" cy="4525959"/>
          </a:xfrm>
        </p:spPr>
        <p:txBody>
          <a:bodyPr/>
          <a:lstStyle>
            <a:lvl1pPr>
              <a:defRPr/>
            </a:lvl1pPr>
          </a:lstStyle>
          <a:p>
            <a:pPr lvl="0"/>
            <a:endParaRPr lang="en-US"/>
          </a:p>
        </p:txBody>
      </p:sp>
      <p:sp>
        <p:nvSpPr>
          <p:cNvPr id="4" name="Rectangle 4">
            <a:extLst>
              <a:ext uri="{FF2B5EF4-FFF2-40B4-BE49-F238E27FC236}">
                <a16:creationId xmlns:a16="http://schemas.microsoft.com/office/drawing/2014/main" id="{79B2C38A-9F6C-BF32-62AF-588E361FD131}"/>
              </a:ext>
            </a:extLst>
          </p:cNvPr>
          <p:cNvSpPr txBox="1">
            <a:spLocks noGrp="1"/>
          </p:cNvSpPr>
          <p:nvPr>
            <p:ph type="dt" sz="half" idx="7"/>
          </p:nvPr>
        </p:nvSpPr>
        <p:spPr/>
        <p:txBody>
          <a:bodyPr/>
          <a:lstStyle>
            <a:lvl1pPr>
              <a:defRPr/>
            </a:lvl1pPr>
          </a:lstStyle>
          <a:p>
            <a:pPr lvl="0"/>
            <a:endParaRPr lang="en-US"/>
          </a:p>
        </p:txBody>
      </p:sp>
      <p:sp>
        <p:nvSpPr>
          <p:cNvPr id="5" name="Rectangle 5">
            <a:extLst>
              <a:ext uri="{FF2B5EF4-FFF2-40B4-BE49-F238E27FC236}">
                <a16:creationId xmlns:a16="http://schemas.microsoft.com/office/drawing/2014/main" id="{73F63741-3481-7A52-F004-B13CEC311C7E}"/>
              </a:ext>
            </a:extLst>
          </p:cNvPr>
          <p:cNvSpPr txBox="1">
            <a:spLocks noGrp="1"/>
          </p:cNvSpPr>
          <p:nvPr>
            <p:ph type="ftr" sz="quarter" idx="9"/>
          </p:nvPr>
        </p:nvSpPr>
        <p:spPr/>
        <p:txBody>
          <a:bodyPr/>
          <a:lstStyle>
            <a:lvl1pPr>
              <a:defRPr/>
            </a:lvl1pPr>
          </a:lstStyle>
          <a:p>
            <a:pPr lvl="0"/>
            <a:endParaRPr lang="en-US"/>
          </a:p>
        </p:txBody>
      </p:sp>
      <p:sp>
        <p:nvSpPr>
          <p:cNvPr id="6" name="Rectangle 6">
            <a:extLst>
              <a:ext uri="{FF2B5EF4-FFF2-40B4-BE49-F238E27FC236}">
                <a16:creationId xmlns:a16="http://schemas.microsoft.com/office/drawing/2014/main" id="{E3C9F780-CAE8-38E5-D400-8ABD4491E0EB}"/>
              </a:ext>
            </a:extLst>
          </p:cNvPr>
          <p:cNvSpPr txBox="1">
            <a:spLocks noGrp="1"/>
          </p:cNvSpPr>
          <p:nvPr>
            <p:ph type="sldNum" sz="quarter" idx="8"/>
          </p:nvPr>
        </p:nvSpPr>
        <p:spPr/>
        <p:txBody>
          <a:bodyPr/>
          <a:lstStyle>
            <a:lvl1pPr>
              <a:defRPr/>
            </a:lvl1pPr>
          </a:lstStyle>
          <a:p>
            <a:pPr lvl="0"/>
            <a:fld id="{DCF84CC5-AA89-4D07-81AC-75F899F3B785}" type="slidenum">
              <a:t>‹#›</a:t>
            </a:fld>
            <a:endParaRPr lang="en-US"/>
          </a:p>
        </p:txBody>
      </p:sp>
    </p:spTree>
    <p:extLst>
      <p:ext uri="{BB962C8B-B14F-4D97-AF65-F5344CB8AC3E}">
        <p14:creationId xmlns:p14="http://schemas.microsoft.com/office/powerpoint/2010/main" val="397923580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2BFBD3-3FBF-0C79-509B-DBE2B06F15D7}"/>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2">
            <a:extLst>
              <a:ext uri="{FF2B5EF4-FFF2-40B4-BE49-F238E27FC236}">
                <a16:creationId xmlns:a16="http://schemas.microsoft.com/office/drawing/2014/main" id="{697397E3-AFAB-A511-B461-CE2EF442A7CD}"/>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7CD8AB-37CA-85C8-F29F-D52FF0B4CFBE}"/>
              </a:ext>
            </a:extLst>
          </p:cNvPr>
          <p:cNvSpPr txBox="1">
            <a:spLocks noGrp="1"/>
          </p:cNvSpPr>
          <p:nvPr>
            <p:ph type="dt" sz="half" idx="2"/>
          </p:nvPr>
        </p:nvSpPr>
        <p:spPr>
          <a:xfrm>
            <a:off x="8382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767676"/>
                </a:solidFill>
                <a:uFillTx/>
                <a:latin typeface="Aptos"/>
              </a:defRPr>
            </a:lvl1pPr>
          </a:lstStyle>
          <a:p>
            <a:pPr lvl="0"/>
            <a:fld id="{BA7905E2-F7E1-4C94-BBD4-200EEFF460FC}" type="datetime1">
              <a:rPr lang="en-US"/>
              <a:pPr lvl="0"/>
              <a:t>9/24/2026</a:t>
            </a:fld>
            <a:endParaRPr lang="en-US"/>
          </a:p>
        </p:txBody>
      </p:sp>
      <p:sp>
        <p:nvSpPr>
          <p:cNvPr id="5" name="Footer Placeholder 4">
            <a:extLst>
              <a:ext uri="{FF2B5EF4-FFF2-40B4-BE49-F238E27FC236}">
                <a16:creationId xmlns:a16="http://schemas.microsoft.com/office/drawing/2014/main" id="{F2AB2569-81AA-A0D1-D5A7-459CCF955070}"/>
              </a:ext>
            </a:extLst>
          </p:cNvPr>
          <p:cNvSpPr txBox="1">
            <a:spLocks noGrp="1"/>
          </p:cNvSpPr>
          <p:nvPr>
            <p:ph type="ftr" sz="quarter" idx="3"/>
          </p:nvPr>
        </p:nvSpPr>
        <p:spPr>
          <a:xfrm>
            <a:off x="4038603" y="6356351"/>
            <a:ext cx="4114800" cy="365129"/>
          </a:xfrm>
          <a:prstGeom prst="rect">
            <a:avLst/>
          </a:prstGeom>
          <a:noFill/>
          <a:ln>
            <a:noFill/>
          </a:ln>
        </p:spPr>
        <p:txBody>
          <a:bodyPr vert="horz" wrap="square" lIns="91440" tIns="45720" rIns="91440" bIns="45720" anchor="ctr" anchorCtr="1" compatLnSpc="1">
            <a:noAutofit/>
          </a:bodyPr>
          <a:lstStyle>
            <a:lvl1pPr marL="0" marR="0" lvl="0" indent="0" algn="ctr" defTabSz="914400" rtl="0" fontAlgn="auto" hangingPunct="1">
              <a:lnSpc>
                <a:spcPct val="100000"/>
              </a:lnSpc>
              <a:spcBef>
                <a:spcPts val="0"/>
              </a:spcBef>
              <a:spcAft>
                <a:spcPts val="0"/>
              </a:spcAft>
              <a:buNone/>
              <a:tabLst/>
              <a:defRPr lang="en-US" sz="1200" b="0" i="0" u="none" strike="noStrike" kern="1200" cap="none" spc="0" baseline="0">
                <a:solidFill>
                  <a:srgbClr val="767676"/>
                </a:solidFill>
                <a:uFillTx/>
                <a:latin typeface="Aptos"/>
              </a:defRPr>
            </a:lvl1pPr>
          </a:lstStyle>
          <a:p>
            <a:pPr lvl="0"/>
            <a:endParaRPr lang="en-US"/>
          </a:p>
        </p:txBody>
      </p:sp>
      <p:sp>
        <p:nvSpPr>
          <p:cNvPr id="6" name="Slide Number Placeholder 5">
            <a:extLst>
              <a:ext uri="{FF2B5EF4-FFF2-40B4-BE49-F238E27FC236}">
                <a16:creationId xmlns:a16="http://schemas.microsoft.com/office/drawing/2014/main" id="{73CACDA7-DFAF-40F7-F134-24E2B343D440}"/>
              </a:ext>
            </a:extLst>
          </p:cNvPr>
          <p:cNvSpPr txBox="1">
            <a:spLocks noGrp="1"/>
          </p:cNvSpPr>
          <p:nvPr>
            <p:ph type="sldNum" sz="quarter" idx="4"/>
          </p:nvPr>
        </p:nvSpPr>
        <p:spPr>
          <a:xfrm>
            <a:off x="8610603" y="6356351"/>
            <a:ext cx="2743200" cy="365129"/>
          </a:xfrm>
          <a:prstGeom prst="rect">
            <a:avLst/>
          </a:prstGeom>
          <a:noFill/>
          <a:ln>
            <a:noFill/>
          </a:ln>
        </p:spPr>
        <p:txBody>
          <a:bodyPr vert="horz" wrap="square" lIns="91440" tIns="45720" rIns="91440" bIns="45720" anchor="ctr"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1200" cap="none" spc="0" baseline="0">
                <a:solidFill>
                  <a:srgbClr val="767676"/>
                </a:solidFill>
                <a:uFillTx/>
                <a:latin typeface="Aptos"/>
              </a:defRPr>
            </a:lvl1pPr>
          </a:lstStyle>
          <a:p>
            <a:pPr lvl="0"/>
            <a:fld id="{A65D9C82-DCEE-4506-A02A-25CA8AB8F948}" type="slidenum">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marL="0" marR="0" lvl="0" indent="0" algn="l" defTabSz="914400" rtl="0" fontAlgn="auto" hangingPunct="1">
        <a:lnSpc>
          <a:spcPct val="90000"/>
        </a:lnSpc>
        <a:spcBef>
          <a:spcPts val="0"/>
        </a:spcBef>
        <a:spcAft>
          <a:spcPts val="0"/>
        </a:spcAft>
        <a:buNone/>
        <a:tabLst/>
        <a:defRPr lang="en-US" sz="4400" b="0" i="0" u="none" strike="noStrike" kern="1200" cap="none" spc="0" baseline="0">
          <a:solidFill>
            <a:srgbClr val="000000"/>
          </a:solidFill>
          <a:uFillTx/>
          <a:latin typeface="Aptos Display"/>
        </a:defRPr>
      </a:lvl1pPr>
    </p:titleStyle>
    <p:body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en-US" sz="2800" b="0" i="0" u="none" strike="noStrike" kern="1200" cap="none" spc="0" baseline="0">
          <a:solidFill>
            <a:srgbClr val="000000"/>
          </a:solidFill>
          <a:uFillTx/>
          <a:latin typeface="Aptos"/>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en-US" sz="2400" b="0" i="0" u="none" strike="noStrike" kern="1200" cap="none" spc="0" baseline="0">
          <a:solidFill>
            <a:srgbClr val="000000"/>
          </a:solidFill>
          <a:uFillTx/>
          <a:latin typeface="Aptos"/>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en-US" sz="2000" b="0" i="0" u="none" strike="noStrike" kern="1200" cap="none" spc="0" baseline="0">
          <a:solidFill>
            <a:srgbClr val="000000"/>
          </a:solidFill>
          <a:uFillTx/>
          <a:latin typeface="Aptos"/>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Aptos"/>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en-US" sz="1800" b="0" i="0" u="none" strike="noStrike" kern="1200" cap="none" spc="0" baseline="0">
          <a:solidFill>
            <a:srgbClr val="000000"/>
          </a:solidFill>
          <a:uFillTx/>
          <a:latin typeface="Apto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ED6CB-1305-F194-3DFC-4F91B1D423C4}"/>
              </a:ext>
            </a:extLst>
          </p:cNvPr>
          <p:cNvSpPr txBox="1">
            <a:spLocks noGrp="1"/>
          </p:cNvSpPr>
          <p:nvPr>
            <p:ph type="ctrTitle"/>
          </p:nvPr>
        </p:nvSpPr>
        <p:spPr>
          <a:xfrm>
            <a:off x="1524003" y="1854201"/>
            <a:ext cx="9144000" cy="1655758"/>
          </a:xfrm>
        </p:spPr>
        <p:txBody>
          <a:bodyPr>
            <a:normAutofit fontScale="90000"/>
          </a:bodyPr>
          <a:lstStyle/>
          <a:p>
            <a:r>
              <a:rPr lang="ro-RO" dirty="0"/>
              <a:t>Barometrul opiniei publice 202</a:t>
            </a:r>
            <a:r>
              <a:rPr lang="en-US" dirty="0"/>
              <a:t>6</a:t>
            </a:r>
          </a:p>
        </p:txBody>
      </p:sp>
      <p:sp>
        <p:nvSpPr>
          <p:cNvPr id="3" name="Subtitle 2">
            <a:extLst>
              <a:ext uri="{FF2B5EF4-FFF2-40B4-BE49-F238E27FC236}">
                <a16:creationId xmlns:a16="http://schemas.microsoft.com/office/drawing/2014/main" id="{7E979E5D-788C-58B7-2147-F55F7DB9EA46}"/>
              </a:ext>
            </a:extLst>
          </p:cNvPr>
          <p:cNvSpPr txBox="1">
            <a:spLocks noGrp="1"/>
          </p:cNvSpPr>
          <p:nvPr>
            <p:ph type="subTitle" idx="1"/>
          </p:nvPr>
        </p:nvSpPr>
        <p:spPr>
          <a:xfrm>
            <a:off x="1524003" y="3602041"/>
            <a:ext cx="9144000" cy="1655758"/>
          </a:xfrm>
        </p:spPr>
        <p:txBody>
          <a:bodyPr/>
          <a:lstStyle/>
          <a:p>
            <a:r>
              <a:rPr lang="ro-RO" dirty="0"/>
              <a:t> </a:t>
            </a:r>
            <a:endParaRPr lang="en-US" dirty="0"/>
          </a:p>
        </p:txBody>
      </p:sp>
      <p:pic>
        <p:nvPicPr>
          <p:cNvPr id="11" name="Picture 10">
            <a:extLst>
              <a:ext uri="{FF2B5EF4-FFF2-40B4-BE49-F238E27FC236}">
                <a16:creationId xmlns:a16="http://schemas.microsoft.com/office/drawing/2014/main" id="{F035AFDC-07C9-FD96-6CEC-24D55FA8E16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480" y="299871"/>
            <a:ext cx="2575425" cy="1122953"/>
          </a:xfrm>
          <a:prstGeom prst="rect">
            <a:avLst/>
          </a:prstGeom>
          <a:noFill/>
        </p:spPr>
      </p:pic>
      <p:sp>
        <p:nvSpPr>
          <p:cNvPr id="12" name="TextBox 11">
            <a:extLst>
              <a:ext uri="{FF2B5EF4-FFF2-40B4-BE49-F238E27FC236}">
                <a16:creationId xmlns:a16="http://schemas.microsoft.com/office/drawing/2014/main" id="{AB0D3A28-2249-E782-DE38-DB832CB75D2E}"/>
              </a:ext>
            </a:extLst>
          </p:cNvPr>
          <p:cNvSpPr txBox="1"/>
          <p:nvPr/>
        </p:nvSpPr>
        <p:spPr>
          <a:xfrm>
            <a:off x="7033847" y="5202783"/>
            <a:ext cx="3499338" cy="395173"/>
          </a:xfrm>
          <a:prstGeom prst="rect">
            <a:avLst/>
          </a:prstGeom>
          <a:noFill/>
        </p:spPr>
        <p:txBody>
          <a:bodyPr wrap="square">
            <a:spAutoFit/>
          </a:bodyPr>
          <a:lstStyle/>
          <a:p>
            <a:pPr marL="0" marR="0">
              <a:lnSpc>
                <a:spcPct val="115000"/>
              </a:lnSpc>
              <a:spcAft>
                <a:spcPts val="800"/>
              </a:spcAft>
              <a:buNone/>
            </a:pPr>
            <a:r>
              <a:rPr lang="en-US" kern="100" dirty="0" err="1">
                <a:effectLst/>
                <a:latin typeface="Aptos" panose="020B0004020202020204" pitchFamily="34" charset="0"/>
                <a:ea typeface="Aptos" panose="020B0004020202020204" pitchFamily="34" charset="0"/>
                <a:cs typeface="Times New Roman" panose="02020603050405020304" pitchFamily="18" charset="0"/>
              </a:rPr>
              <a:t>Realizat</a:t>
            </a:r>
            <a:r>
              <a:rPr lang="en-US" kern="100" dirty="0">
                <a:effectLst/>
                <a:latin typeface="Aptos" panose="020B0004020202020204" pitchFamily="34" charset="0"/>
                <a:ea typeface="Aptos" panose="020B0004020202020204" pitchFamily="34" charset="0"/>
                <a:cs typeface="Times New Roman" panose="02020603050405020304" pitchFamily="18" charset="0"/>
              </a:rPr>
              <a:t> de </a:t>
            </a:r>
            <a:r>
              <a:rPr lang="en-US" kern="100" dirty="0">
                <a:latin typeface="Aptos" panose="020B0004020202020204" pitchFamily="34" charset="0"/>
                <a:ea typeface="Aptos" panose="020B0004020202020204" pitchFamily="34" charset="0"/>
                <a:cs typeface="Times New Roman" panose="02020603050405020304" pitchFamily="18" charset="0"/>
              </a:rPr>
              <a:t>ATES Research</a:t>
            </a:r>
            <a:r>
              <a:rPr lang="ro-RO" kern="100" dirty="0">
                <a:latin typeface="Aptos" panose="020B0004020202020204" pitchFamily="34" charset="0"/>
                <a:ea typeface="Aptos" panose="020B0004020202020204" pitchFamily="34" charset="0"/>
                <a:cs typeface="Times New Roman" panose="02020603050405020304" pitchFamily="18" charset="0"/>
              </a:rPr>
              <a:t> Group</a:t>
            </a:r>
            <a:r>
              <a:rPr lang="en-US" kern="100" dirty="0">
                <a:latin typeface="Aptos" panose="020B0004020202020204" pitchFamily="34" charset="0"/>
                <a:ea typeface="Aptos" panose="020B0004020202020204" pitchFamily="34" charset="0"/>
                <a:cs typeface="Times New Roman" panose="02020603050405020304" pitchFamily="18" charset="0"/>
              </a:rPr>
              <a:t> </a:t>
            </a:r>
            <a:endParaRPr lang="en-US"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1" name="Picture 20">
            <a:extLst>
              <a:ext uri="{FF2B5EF4-FFF2-40B4-BE49-F238E27FC236}">
                <a16:creationId xmlns:a16="http://schemas.microsoft.com/office/drawing/2014/main" id="{0BF76DDC-6735-75E9-87A9-7CEEBBE5F476}"/>
              </a:ext>
            </a:extLst>
          </p:cNvPr>
          <p:cNvPicPr>
            <a:picLocks noChangeAspect="1"/>
          </p:cNvPicPr>
          <p:nvPr/>
        </p:nvPicPr>
        <p:blipFill>
          <a:blip r:embed="rId3"/>
          <a:stretch>
            <a:fillRect/>
          </a:stretch>
        </p:blipFill>
        <p:spPr>
          <a:xfrm>
            <a:off x="8686800" y="562496"/>
            <a:ext cx="1981204" cy="729152"/>
          </a:xfrm>
          <a:prstGeom prst="rect">
            <a:avLst/>
          </a:prstGeom>
        </p:spPr>
      </p:pic>
      <p:pic>
        <p:nvPicPr>
          <p:cNvPr id="23" name="Graphic 22">
            <a:extLst>
              <a:ext uri="{FF2B5EF4-FFF2-40B4-BE49-F238E27FC236}">
                <a16:creationId xmlns:a16="http://schemas.microsoft.com/office/drawing/2014/main" id="{FDA501D1-B20E-0771-89D8-87A1B084D240}"/>
              </a:ext>
            </a:extLst>
          </p:cNvPr>
          <p:cNvPicPr>
            <a:picLocks noChangeAspect="1"/>
          </p:cNvPicPr>
          <p:nvPr/>
        </p:nvPicPr>
        <p:blipFill>
          <a:blip>
            <a:extLst>
              <a:ext uri="{96DAC541-7B7A-43D3-8B79-37D633B846F1}">
                <asvg:svgBlip xmlns:asvg="http://schemas.microsoft.com/office/drawing/2016/SVG/main" r:embed="rId4"/>
              </a:ext>
            </a:extLst>
          </a:blip>
          <a:srcRect t="23170" b="17339"/>
          <a:stretch>
            <a:fillRect/>
          </a:stretch>
        </p:blipFill>
        <p:spPr>
          <a:xfrm>
            <a:off x="5029199" y="572601"/>
            <a:ext cx="2133601" cy="71363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1F270B0-DEA1-1B48-3C1E-A328866C8995}"/>
              </a:ext>
            </a:extLst>
          </p:cNvPr>
          <p:cNvSpPr txBox="1"/>
          <p:nvPr/>
        </p:nvSpPr>
        <p:spPr>
          <a:xfrm>
            <a:off x="304800" y="134471"/>
            <a:ext cx="3229538" cy="461665"/>
          </a:xfrm>
          <a:prstGeom prst="rect">
            <a:avLst/>
          </a:prstGeom>
          <a:noFill/>
        </p:spPr>
        <p:txBody>
          <a:bodyPr wrap="none" rtlCol="0">
            <a:spAutoFit/>
          </a:bodyPr>
          <a:lstStyle/>
          <a:p>
            <a:r>
              <a:rPr lang="ro-RO" sz="2400" b="1" dirty="0">
                <a:solidFill>
                  <a:srgbClr val="CC0066"/>
                </a:solidFill>
              </a:rPr>
              <a:t>Metodologia studiului</a:t>
            </a:r>
          </a:p>
        </p:txBody>
      </p:sp>
      <p:sp>
        <p:nvSpPr>
          <p:cNvPr id="6" name="TextBox 5">
            <a:extLst>
              <a:ext uri="{FF2B5EF4-FFF2-40B4-BE49-F238E27FC236}">
                <a16:creationId xmlns:a16="http://schemas.microsoft.com/office/drawing/2014/main" id="{DB8570E6-1E06-D623-8427-0D4BFA71F5EB}"/>
              </a:ext>
            </a:extLst>
          </p:cNvPr>
          <p:cNvSpPr txBox="1"/>
          <p:nvPr/>
        </p:nvSpPr>
        <p:spPr>
          <a:xfrm>
            <a:off x="423672" y="865078"/>
            <a:ext cx="11344656" cy="5309146"/>
          </a:xfrm>
          <a:prstGeom prst="rect">
            <a:avLst/>
          </a:prstGeom>
          <a:noFill/>
        </p:spPr>
        <p:txBody>
          <a:bodyPr wrap="square" rtlCol="0">
            <a:spAutoFit/>
          </a:bodyPr>
          <a:lstStyle/>
          <a:p>
            <a:r>
              <a:rPr lang="ro-MD" sz="1500" b="1" dirty="0"/>
              <a:t>Volumul eșantionului: </a:t>
            </a:r>
            <a:r>
              <a:rPr lang="ro-MD" sz="1500" dirty="0"/>
              <a:t>1116 persoane cu vârstă de 18 ani și mai mult; </a:t>
            </a:r>
          </a:p>
          <a:p>
            <a:endParaRPr lang="ro-RO" sz="900" dirty="0"/>
          </a:p>
          <a:p>
            <a:r>
              <a:rPr lang="ro-MD" sz="1500" b="1" dirty="0"/>
              <a:t>Eșantion: </a:t>
            </a:r>
            <a:r>
              <a:rPr lang="ro-MD" sz="1500" dirty="0"/>
              <a:t>stratificat, probabilist, bistabil;</a:t>
            </a:r>
          </a:p>
          <a:p>
            <a:endParaRPr lang="ro-RO" sz="900" dirty="0"/>
          </a:p>
          <a:p>
            <a:r>
              <a:rPr lang="ro-MD" sz="1500" b="1" dirty="0"/>
              <a:t>Criterii de stratificare: </a:t>
            </a:r>
            <a:r>
              <a:rPr lang="ro-MD" sz="1500" dirty="0"/>
              <a:t>4 regiuni geografice (Nord, Centru, Chișinău și Sud), care coincid cu unitățile administrativ teritoriale, mediu rezidențial (urban-rural), mărimea localităților urbane (3 tipuri), numărul de populație ai localităților rurale (3 tipuri de localități rurale).</a:t>
            </a:r>
          </a:p>
          <a:p>
            <a:endParaRPr lang="ro-RO" sz="900" dirty="0"/>
          </a:p>
          <a:p>
            <a:r>
              <a:rPr lang="ro-MD" sz="1500" b="1" dirty="0"/>
              <a:t>Eșantionare: </a:t>
            </a:r>
            <a:r>
              <a:rPr lang="ro-MD" sz="1500" dirty="0"/>
              <a:t>Volumele straturilor urbane și ale totalului pe regiuni, cât și volumele straturilor rurale au fost calculate proporțional cu numărul populației în conformitate cu datele comunicate de la Biroul Național de Statistică al Republicii Moldova.</a:t>
            </a:r>
            <a:endParaRPr lang="ro-RO" sz="1500" dirty="0"/>
          </a:p>
          <a:p>
            <a:r>
              <a:rPr lang="ro-MD" sz="1500" dirty="0"/>
              <a:t>Luând în considerație gradul sporit de implicare a populației RM în migrația forței de muncă, </a:t>
            </a:r>
            <a:r>
              <a:rPr lang="ro-MD" sz="1500" b="1" dirty="0"/>
              <a:t>distribuția numărului de populație pe regiuni </a:t>
            </a:r>
            <a:r>
              <a:rPr lang="ro-MD" sz="1500" dirty="0"/>
              <a:t>pe care a fost realizat design-</a:t>
            </a:r>
            <a:r>
              <a:rPr lang="ro-MD" sz="1500" dirty="0" err="1"/>
              <a:t>ul</a:t>
            </a:r>
            <a:r>
              <a:rPr lang="ro-MD" sz="1500" dirty="0"/>
              <a:t> eșantionului a fost ajustată la numărul de populație plecată la muncă peste hotarele tarii, în baza datelor Anchetei Forței de Muncă, realizată de Biroul Național de Statistică.</a:t>
            </a:r>
          </a:p>
          <a:p>
            <a:endParaRPr lang="ro-RO" sz="900" dirty="0"/>
          </a:p>
          <a:p>
            <a:r>
              <a:rPr lang="ro-MD" sz="1500" b="1" dirty="0"/>
              <a:t>Stadii de randomizare:</a:t>
            </a:r>
            <a:endParaRPr lang="ro-RO" sz="1500" dirty="0"/>
          </a:p>
          <a:p>
            <a:pPr lvl="1"/>
            <a:r>
              <a:rPr lang="ro-MD" sz="1500" b="1" dirty="0"/>
              <a:t>I. Localitatea: </a:t>
            </a:r>
            <a:r>
              <a:rPr lang="ro-MD" sz="1500" dirty="0"/>
              <a:t>în cadrul straturilor ajustate, localitățile selectate (85) au fost stabilite în mod </a:t>
            </a:r>
            <a:r>
              <a:rPr lang="ro-MD" sz="1500" dirty="0" err="1"/>
              <a:t>aleator</a:t>
            </a:r>
            <a:r>
              <a:rPr lang="ro-MD" sz="1500" dirty="0"/>
              <a:t>, în baza unui tabel cu numere </a:t>
            </a:r>
            <a:r>
              <a:rPr lang="ro-MD" sz="1500" dirty="0" err="1"/>
              <a:t>aleatoare</a:t>
            </a:r>
            <a:r>
              <a:rPr lang="ro-MD" sz="1500" dirty="0"/>
              <a:t>.</a:t>
            </a:r>
            <a:endParaRPr lang="ro-RO" sz="1500" dirty="0"/>
          </a:p>
          <a:p>
            <a:pPr lvl="1"/>
            <a:r>
              <a:rPr lang="ro-MD" sz="1500" b="1" dirty="0"/>
              <a:t>II. Familia: </a:t>
            </a:r>
            <a:r>
              <a:rPr lang="ro-MD" sz="1500" dirty="0"/>
              <a:t>numărul maximal de interviuri efectuate într-un punct de eșantionare a fost de 5. Familiile în care s-a realizat interviurile au fost selectate prin metoda rutei </a:t>
            </a:r>
            <a:r>
              <a:rPr lang="ro-MD" sz="1500" dirty="0" err="1"/>
              <a:t>aleatoare</a:t>
            </a:r>
            <a:r>
              <a:rPr lang="ro-MD" sz="1500" dirty="0"/>
              <a:t>, cu un pas statistic prestabilit.</a:t>
            </a:r>
            <a:endParaRPr lang="ro-RO" sz="1500" dirty="0"/>
          </a:p>
          <a:p>
            <a:pPr lvl="1"/>
            <a:r>
              <a:rPr lang="ro-MD" sz="1500" b="1" dirty="0"/>
              <a:t>III. Persoana: </a:t>
            </a:r>
            <a:r>
              <a:rPr lang="ro-MD" sz="1500" dirty="0"/>
              <a:t>în cazurile în care în familiile selectate există mai multe persoane adulte, persoana intervievată s-a stabilit prin metoda celei mai apropiate zile de </a:t>
            </a:r>
            <a:r>
              <a:rPr lang="ro-MD" sz="1500" dirty="0" err="1"/>
              <a:t>naştere</a:t>
            </a:r>
            <a:r>
              <a:rPr lang="ro-MD" sz="1500" dirty="0"/>
              <a:t>.</a:t>
            </a:r>
          </a:p>
          <a:p>
            <a:pPr lvl="1"/>
            <a:endParaRPr lang="ro-RO" sz="900" dirty="0"/>
          </a:p>
          <a:p>
            <a:r>
              <a:rPr lang="ro-MD" sz="1500" b="1" dirty="0"/>
              <a:t>Reprezentativitate: </a:t>
            </a:r>
            <a:r>
              <a:rPr lang="ro-MD" sz="1500" dirty="0"/>
              <a:t>eșantionul este reprezentativ pentru populația adultă a Republicii Moldova, cu o eroare maximală de +2,9%</a:t>
            </a:r>
          </a:p>
          <a:p>
            <a:endParaRPr lang="ro-RO" sz="900" dirty="0"/>
          </a:p>
          <a:p>
            <a:r>
              <a:rPr lang="ro-MD" sz="1500" b="1" dirty="0"/>
              <a:t>Perioada de culegere a datelor: </a:t>
            </a:r>
            <a:r>
              <a:rPr lang="ro-MD" sz="1500" dirty="0"/>
              <a:t>25 august - 11 septembrie 2026. Interviurile au fost realizate la domiciliul respondenților. Chestionarul a fost redactat în limbile română și rusă, oferindu-se respondenților posibilitatea de a alege varianta necesară.</a:t>
            </a:r>
            <a:endParaRPr lang="ro-RO" sz="1500" dirty="0"/>
          </a:p>
        </p:txBody>
      </p:sp>
      <p:pic>
        <p:nvPicPr>
          <p:cNvPr id="8" name="Graphic 7">
            <a:extLst>
              <a:ext uri="{FF2B5EF4-FFF2-40B4-BE49-F238E27FC236}">
                <a16:creationId xmlns:a16="http://schemas.microsoft.com/office/drawing/2014/main" id="{5D8233AE-0209-9222-18C4-F381E62B0D4B}"/>
              </a:ext>
            </a:extLst>
          </p:cNvPr>
          <p:cNvPicPr>
            <a:picLocks noChangeAspect="1"/>
          </p:cNvPicPr>
          <p:nvPr/>
        </p:nvPicPr>
        <p:blipFill>
          <a:blip>
            <a:extLst>
              <a:ext uri="{96DAC541-7B7A-43D3-8B79-37D633B846F1}">
                <asvg:svgBlip xmlns:asvg="http://schemas.microsoft.com/office/drawing/2016/SVG/main" r:embed="rId2"/>
              </a:ext>
            </a:extLst>
          </a:blip>
          <a:srcRect t="23170" b="17339"/>
          <a:stretch>
            <a:fillRect/>
          </a:stretch>
        </p:blipFill>
        <p:spPr>
          <a:xfrm>
            <a:off x="9753599" y="134471"/>
            <a:ext cx="2133601" cy="713634"/>
          </a:xfrm>
          <a:prstGeom prst="rect">
            <a:avLst/>
          </a:prstGeom>
        </p:spPr>
      </p:pic>
    </p:spTree>
    <p:extLst>
      <p:ext uri="{BB962C8B-B14F-4D97-AF65-F5344CB8AC3E}">
        <p14:creationId xmlns:p14="http://schemas.microsoft.com/office/powerpoint/2010/main" val="27941329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A1819-9F26-F75F-EE4A-161A220B5EE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81C7BCA-75BD-A23D-6EF5-D1AAEAC0C387}"/>
              </a:ext>
            </a:extLst>
          </p:cNvPr>
          <p:cNvSpPr txBox="1"/>
          <p:nvPr/>
        </p:nvSpPr>
        <p:spPr>
          <a:xfrm>
            <a:off x="304800" y="134471"/>
            <a:ext cx="3320589" cy="461665"/>
          </a:xfrm>
          <a:prstGeom prst="rect">
            <a:avLst/>
          </a:prstGeom>
          <a:noFill/>
        </p:spPr>
        <p:txBody>
          <a:bodyPr wrap="none" rtlCol="0">
            <a:spAutoFit/>
          </a:bodyPr>
          <a:lstStyle/>
          <a:p>
            <a:r>
              <a:rPr lang="ro-RO" sz="2400" b="1" dirty="0">
                <a:solidFill>
                  <a:srgbClr val="CC0066"/>
                </a:solidFill>
              </a:rPr>
              <a:t>Structura eșantionului</a:t>
            </a:r>
          </a:p>
        </p:txBody>
      </p:sp>
      <p:pic>
        <p:nvPicPr>
          <p:cNvPr id="5" name="Graphic 4">
            <a:extLst>
              <a:ext uri="{FF2B5EF4-FFF2-40B4-BE49-F238E27FC236}">
                <a16:creationId xmlns:a16="http://schemas.microsoft.com/office/drawing/2014/main" id="{DC3CA476-3735-066C-8680-8FE1713A0FB9}"/>
              </a:ext>
            </a:extLst>
          </p:cNvPr>
          <p:cNvPicPr>
            <a:picLocks noChangeAspect="1"/>
          </p:cNvPicPr>
          <p:nvPr/>
        </p:nvPicPr>
        <p:blipFill>
          <a:blip>
            <a:extLst>
              <a:ext uri="{96DAC541-7B7A-43D3-8B79-37D633B846F1}">
                <asvg:svgBlip xmlns:asvg="http://schemas.microsoft.com/office/drawing/2016/SVG/main" r:embed="rId2"/>
              </a:ext>
            </a:extLst>
          </a:blip>
          <a:srcRect t="23170" b="17339"/>
          <a:stretch>
            <a:fillRect/>
          </a:stretch>
        </p:blipFill>
        <p:spPr>
          <a:xfrm>
            <a:off x="9753599" y="134471"/>
            <a:ext cx="2133601" cy="713634"/>
          </a:xfrm>
          <a:prstGeom prst="rect">
            <a:avLst/>
          </a:prstGeom>
        </p:spPr>
      </p:pic>
      <p:graphicFrame>
        <p:nvGraphicFramePr>
          <p:cNvPr id="7" name="Table 6">
            <a:extLst>
              <a:ext uri="{FF2B5EF4-FFF2-40B4-BE49-F238E27FC236}">
                <a16:creationId xmlns:a16="http://schemas.microsoft.com/office/drawing/2014/main" id="{B760FCBD-BBEA-D404-C9CA-F1FC380210C5}"/>
              </a:ext>
            </a:extLst>
          </p:cNvPr>
          <p:cNvGraphicFramePr>
            <a:graphicFrameLocks noGrp="1"/>
          </p:cNvGraphicFramePr>
          <p:nvPr/>
        </p:nvGraphicFramePr>
        <p:xfrm>
          <a:off x="525319" y="1053063"/>
          <a:ext cx="7560000" cy="5364000"/>
        </p:xfrm>
        <a:graphic>
          <a:graphicData uri="http://schemas.openxmlformats.org/drawingml/2006/table">
            <a:tbl>
              <a:tblPr firstRow="1" firstCol="1" bandRow="1"/>
              <a:tblGrid>
                <a:gridCol w="1800000">
                  <a:extLst>
                    <a:ext uri="{9D8B030D-6E8A-4147-A177-3AD203B41FA5}">
                      <a16:colId xmlns:a16="http://schemas.microsoft.com/office/drawing/2014/main" val="2562855391"/>
                    </a:ext>
                  </a:extLst>
                </a:gridCol>
                <a:gridCol w="3600000">
                  <a:extLst>
                    <a:ext uri="{9D8B030D-6E8A-4147-A177-3AD203B41FA5}">
                      <a16:colId xmlns:a16="http://schemas.microsoft.com/office/drawing/2014/main" val="589720731"/>
                    </a:ext>
                  </a:extLst>
                </a:gridCol>
                <a:gridCol w="1080000">
                  <a:extLst>
                    <a:ext uri="{9D8B030D-6E8A-4147-A177-3AD203B41FA5}">
                      <a16:colId xmlns:a16="http://schemas.microsoft.com/office/drawing/2014/main" val="220385087"/>
                    </a:ext>
                  </a:extLst>
                </a:gridCol>
                <a:gridCol w="1080000">
                  <a:extLst>
                    <a:ext uri="{9D8B030D-6E8A-4147-A177-3AD203B41FA5}">
                      <a16:colId xmlns:a16="http://schemas.microsoft.com/office/drawing/2014/main" val="3978090604"/>
                    </a:ext>
                  </a:extLst>
                </a:gridCol>
              </a:tblGrid>
              <a:tr h="288000">
                <a:tc>
                  <a:txBody>
                    <a:bodyPr/>
                    <a:lstStyle/>
                    <a:p>
                      <a:pPr algn="ctr">
                        <a:lnSpc>
                          <a:spcPct val="115000"/>
                        </a:lnSpc>
                        <a:spcAft>
                          <a:spcPts val="1000"/>
                        </a:spcAft>
                        <a:buNone/>
                      </a:pPr>
                      <a:r>
                        <a:rPr lang="ro-RO" sz="1400" dirty="0">
                          <a:effectLst/>
                          <a:latin typeface="Arial" panose="020B0604020202020204" pitchFamily="34" charset="0"/>
                          <a:ea typeface="MS Mincho" panose="02020609040205080304" pitchFamily="49" charset="-128"/>
                          <a:cs typeface="Arial" panose="020B0604020202020204" pitchFamily="34" charset="0"/>
                        </a:rPr>
                        <a:t> </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66"/>
                    </a:solidFill>
                  </a:tcPr>
                </a:tc>
                <a:tc>
                  <a:txBody>
                    <a:bodyPr/>
                    <a:lstStyle/>
                    <a:p>
                      <a:pPr algn="ctr">
                        <a:lnSpc>
                          <a:spcPct val="115000"/>
                        </a:lnSpc>
                        <a:spcAft>
                          <a:spcPts val="1000"/>
                        </a:spcAft>
                        <a:buNone/>
                      </a:pPr>
                      <a:r>
                        <a:rPr lang="ro-RO" sz="1400" dirty="0">
                          <a:effectLst/>
                          <a:latin typeface="Arial" panose="020B0604020202020204" pitchFamily="34" charset="0"/>
                          <a:ea typeface="MS Mincho" panose="02020609040205080304" pitchFamily="49" charset="-128"/>
                          <a:cs typeface="Arial" panose="020B0604020202020204" pitchFamily="34" charset="0"/>
                        </a:rPr>
                        <a:t> </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66"/>
                    </a:solidFill>
                  </a:tcPr>
                </a:tc>
                <a:tc>
                  <a:txBody>
                    <a:bodyPr/>
                    <a:lstStyle/>
                    <a:p>
                      <a:pPr algn="ctr">
                        <a:lnSpc>
                          <a:spcPct val="115000"/>
                        </a:lnSpc>
                        <a:spcAft>
                          <a:spcPts val="1000"/>
                        </a:spcAft>
                        <a:buNone/>
                      </a:pPr>
                      <a:r>
                        <a:rPr lang="ro-RO" sz="1400" b="1" dirty="0">
                          <a:solidFill>
                            <a:srgbClr val="FFFFFF"/>
                          </a:solidFill>
                          <a:effectLst/>
                          <a:latin typeface="Arial" panose="020B0604020202020204" pitchFamily="34" charset="0"/>
                          <a:ea typeface="MS Mincho" panose="02020609040205080304" pitchFamily="49" charset="-128"/>
                          <a:cs typeface="Arial" panose="020B0604020202020204" pitchFamily="34" charset="0"/>
                        </a:rPr>
                        <a:t>Frecvență</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66"/>
                    </a:solidFill>
                  </a:tcPr>
                </a:tc>
                <a:tc>
                  <a:txBody>
                    <a:bodyPr/>
                    <a:lstStyle/>
                    <a:p>
                      <a:pPr algn="ctr">
                        <a:lnSpc>
                          <a:spcPct val="115000"/>
                        </a:lnSpc>
                        <a:spcAft>
                          <a:spcPts val="1000"/>
                        </a:spcAft>
                        <a:buNone/>
                      </a:pPr>
                      <a:r>
                        <a:rPr lang="ro-RO" sz="1400" b="1" dirty="0">
                          <a:solidFill>
                            <a:srgbClr val="FFFFFF"/>
                          </a:solidFill>
                          <a:effectLst/>
                          <a:latin typeface="Arial" panose="020B0604020202020204" pitchFamily="34" charset="0"/>
                          <a:ea typeface="MS Mincho" panose="02020609040205080304" pitchFamily="49" charset="-128"/>
                          <a:cs typeface="Arial" panose="020B0604020202020204" pitchFamily="34" charset="0"/>
                        </a:rPr>
                        <a:t>Procent</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0066"/>
                    </a:solidFill>
                  </a:tcPr>
                </a:tc>
                <a:extLst>
                  <a:ext uri="{0D108BD9-81ED-4DB2-BD59-A6C34878D82A}">
                    <a16:rowId xmlns:a16="http://schemas.microsoft.com/office/drawing/2014/main" val="3149081489"/>
                  </a:ext>
                </a:extLst>
              </a:tr>
              <a:tr h="252000">
                <a:tc rowSpan="2">
                  <a:txBody>
                    <a:bodyPr/>
                    <a:lstStyle/>
                    <a:p>
                      <a:pPr algn="ctr">
                        <a:lnSpc>
                          <a:spcPct val="115000"/>
                        </a:lnSpc>
                        <a:spcAft>
                          <a:spcPts val="1000"/>
                        </a:spcAft>
                        <a:buNone/>
                      </a:pPr>
                      <a:r>
                        <a:rPr lang="ro-RO" sz="1400" b="1"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Sexul</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Masculin</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499</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44.7</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1893422563"/>
                  </a:ext>
                </a:extLst>
              </a:tr>
              <a:tr h="252000">
                <a:tc vMerge="1">
                  <a:txBody>
                    <a:bodyPr/>
                    <a:lstStyle/>
                    <a:p>
                      <a:endParaRPr lang="ro-RO"/>
                    </a:p>
                  </a:txBody>
                  <a:tcPr/>
                </a:tc>
                <a:tc>
                  <a:txBody>
                    <a:bodyPr/>
                    <a:lstStyle/>
                    <a:p>
                      <a:pP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Feminin</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617</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55.3</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2159584252"/>
                  </a:ext>
                </a:extLst>
              </a:tr>
              <a:tr h="252000">
                <a:tc rowSpan="4">
                  <a:txBody>
                    <a:bodyPr/>
                    <a:lstStyle/>
                    <a:p>
                      <a:pPr algn="ctr">
                        <a:lnSpc>
                          <a:spcPct val="115000"/>
                        </a:lnSpc>
                        <a:spcAft>
                          <a:spcPts val="1000"/>
                        </a:spcAft>
                        <a:buNone/>
                      </a:pPr>
                      <a:r>
                        <a:rPr lang="ro-RO" sz="1400" b="1"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Grupul de vârstă</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18 - 29 ani</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160</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14.3</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552102697"/>
                  </a:ext>
                </a:extLst>
              </a:tr>
              <a:tr h="252000">
                <a:tc vMerge="1">
                  <a:txBody>
                    <a:bodyPr/>
                    <a:lstStyle/>
                    <a:p>
                      <a:endParaRPr lang="ro-RO"/>
                    </a:p>
                  </a:txBody>
                  <a:tcPr/>
                </a:tc>
                <a:tc>
                  <a:txBody>
                    <a:bodyPr/>
                    <a:lstStyle/>
                    <a:p>
                      <a:pP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30 - 44 ani</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298</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26.7</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167128048"/>
                  </a:ext>
                </a:extLst>
              </a:tr>
              <a:tr h="252000">
                <a:tc vMerge="1">
                  <a:txBody>
                    <a:bodyPr/>
                    <a:lstStyle/>
                    <a:p>
                      <a:endParaRPr lang="ro-RO"/>
                    </a:p>
                  </a:txBody>
                  <a:tcPr/>
                </a:tc>
                <a:tc>
                  <a:txBody>
                    <a:bodyPr/>
                    <a:lstStyle/>
                    <a:p>
                      <a:pP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45 - 59 ani</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272</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24.4</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91491971"/>
                  </a:ext>
                </a:extLst>
              </a:tr>
              <a:tr h="252000">
                <a:tc vMerge="1">
                  <a:txBody>
                    <a:bodyPr/>
                    <a:lstStyle/>
                    <a:p>
                      <a:endParaRPr lang="ro-RO"/>
                    </a:p>
                  </a:txBody>
                  <a:tcPr/>
                </a:tc>
                <a:tc>
                  <a:txBody>
                    <a:bodyPr/>
                    <a:lstStyle/>
                    <a:p>
                      <a:pP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60+ ani</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386</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34.6</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17035528"/>
                  </a:ext>
                </a:extLst>
              </a:tr>
              <a:tr h="252000">
                <a:tc rowSpan="2">
                  <a:txBody>
                    <a:bodyPr/>
                    <a:lstStyle/>
                    <a:p>
                      <a:pPr algn="ctr">
                        <a:lnSpc>
                          <a:spcPct val="115000"/>
                        </a:lnSpc>
                        <a:spcAft>
                          <a:spcPts val="1000"/>
                        </a:spcAft>
                        <a:buNone/>
                      </a:pPr>
                      <a:r>
                        <a:rPr lang="ro-RO" sz="1400" b="1">
                          <a:solidFill>
                            <a:srgbClr val="000000"/>
                          </a:solidFill>
                          <a:effectLst/>
                          <a:latin typeface="Arial" panose="020B0604020202020204" pitchFamily="34" charset="0"/>
                          <a:ea typeface="MS Mincho" panose="02020609040205080304" pitchFamily="49" charset="-128"/>
                          <a:cs typeface="Arial" panose="020B0604020202020204" pitchFamily="34" charset="0"/>
                        </a:rPr>
                        <a:t>Naționalitatea</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Moldovean/Român</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945</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84.7</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1175982534"/>
                  </a:ext>
                </a:extLst>
              </a:tr>
              <a:tr h="252000">
                <a:tc vMerge="1">
                  <a:txBody>
                    <a:bodyPr/>
                    <a:lstStyle/>
                    <a:p>
                      <a:endParaRPr lang="ro-RO"/>
                    </a:p>
                  </a:txBody>
                  <a:tcPr/>
                </a:tc>
                <a:tc>
                  <a:txBody>
                    <a:bodyPr/>
                    <a:lstStyle/>
                    <a:p>
                      <a:pP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Altele (Rusă, Ucraineană, Găgăuză, etc.)</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171</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15.3</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2739523276"/>
                  </a:ext>
                </a:extLst>
              </a:tr>
              <a:tr h="252000">
                <a:tc rowSpan="3">
                  <a:txBody>
                    <a:bodyPr/>
                    <a:lstStyle/>
                    <a:p>
                      <a:pPr algn="ctr">
                        <a:lnSpc>
                          <a:spcPct val="115000"/>
                        </a:lnSpc>
                        <a:spcAft>
                          <a:spcPts val="1000"/>
                        </a:spcAft>
                        <a:buNone/>
                      </a:pPr>
                      <a:r>
                        <a:rPr lang="ro-RO" sz="1400" b="1"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Educație</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De bază</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137</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12.3</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79013272"/>
                  </a:ext>
                </a:extLst>
              </a:tr>
              <a:tr h="252000">
                <a:tc vMerge="1">
                  <a:txBody>
                    <a:bodyPr/>
                    <a:lstStyle/>
                    <a:p>
                      <a:endParaRPr lang="ro-RO"/>
                    </a:p>
                  </a:txBody>
                  <a:tcPr/>
                </a:tc>
                <a:tc>
                  <a:txBody>
                    <a:bodyPr/>
                    <a:lstStyle/>
                    <a:p>
                      <a:pP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Medii</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653</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58.5</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115636263"/>
                  </a:ext>
                </a:extLst>
              </a:tr>
              <a:tr h="252000">
                <a:tc vMerge="1">
                  <a:txBody>
                    <a:bodyPr/>
                    <a:lstStyle/>
                    <a:p>
                      <a:endParaRPr lang="ro-RO"/>
                    </a:p>
                  </a:txBody>
                  <a:tcPr/>
                </a:tc>
                <a:tc>
                  <a:txBody>
                    <a:bodyPr/>
                    <a:lstStyle/>
                    <a:p>
                      <a:pP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Superioare</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325</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29.1</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74061035"/>
                  </a:ext>
                </a:extLst>
              </a:tr>
              <a:tr h="252000">
                <a:tc rowSpan="2">
                  <a:txBody>
                    <a:bodyPr/>
                    <a:lstStyle/>
                    <a:p>
                      <a:pPr algn="ctr">
                        <a:lnSpc>
                          <a:spcPct val="115000"/>
                        </a:lnSpc>
                        <a:spcAft>
                          <a:spcPts val="1000"/>
                        </a:spcAft>
                        <a:buNone/>
                      </a:pPr>
                      <a:r>
                        <a:rPr lang="ro-RO" sz="1400" b="1"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Statut ocupațional</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Activ</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504</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45.1</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4037148246"/>
                  </a:ext>
                </a:extLst>
              </a:tr>
              <a:tr h="252000">
                <a:tc vMerge="1">
                  <a:txBody>
                    <a:bodyPr/>
                    <a:lstStyle/>
                    <a:p>
                      <a:endParaRPr lang="ro-RO"/>
                    </a:p>
                  </a:txBody>
                  <a:tcPr/>
                </a:tc>
                <a:tc>
                  <a:txBody>
                    <a:bodyPr/>
                    <a:lstStyle/>
                    <a:p>
                      <a:pP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Inactiv</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612</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54.9</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141959123"/>
                  </a:ext>
                </a:extLst>
              </a:tr>
              <a:tr h="252000">
                <a:tc rowSpan="4">
                  <a:txBody>
                    <a:bodyPr/>
                    <a:lstStyle/>
                    <a:p>
                      <a:pPr algn="ctr">
                        <a:lnSpc>
                          <a:spcPct val="115000"/>
                        </a:lnSpc>
                        <a:spcAft>
                          <a:spcPts val="1000"/>
                        </a:spcAft>
                        <a:buNone/>
                      </a:pPr>
                      <a:r>
                        <a:rPr lang="ro-RO" sz="1400" b="1"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Regiune</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Nord</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303</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27.1</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59814423"/>
                  </a:ext>
                </a:extLst>
              </a:tr>
              <a:tr h="252000">
                <a:tc vMerge="1">
                  <a:txBody>
                    <a:bodyPr/>
                    <a:lstStyle/>
                    <a:p>
                      <a:endParaRPr lang="ro-RO"/>
                    </a:p>
                  </a:txBody>
                  <a:tcPr/>
                </a:tc>
                <a:tc>
                  <a:txBody>
                    <a:bodyPr/>
                    <a:lstStyle/>
                    <a:p>
                      <a:pP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Centru</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307</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27.5</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85520995"/>
                  </a:ext>
                </a:extLst>
              </a:tr>
              <a:tr h="252000">
                <a:tc vMerge="1">
                  <a:txBody>
                    <a:bodyPr/>
                    <a:lstStyle/>
                    <a:p>
                      <a:endParaRPr lang="ro-RO"/>
                    </a:p>
                  </a:txBody>
                  <a:tcPr/>
                </a:tc>
                <a:tc>
                  <a:txBody>
                    <a:bodyPr/>
                    <a:lstStyle/>
                    <a:p>
                      <a:pP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Chișinău</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308</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27.6</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40042155"/>
                  </a:ext>
                </a:extLst>
              </a:tr>
              <a:tr h="252000">
                <a:tc vMerge="1">
                  <a:txBody>
                    <a:bodyPr/>
                    <a:lstStyle/>
                    <a:p>
                      <a:endParaRPr lang="ro-RO"/>
                    </a:p>
                  </a:txBody>
                  <a:tcPr/>
                </a:tc>
                <a:tc>
                  <a:txBody>
                    <a:bodyPr/>
                    <a:lstStyle/>
                    <a:p>
                      <a:pP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Sud</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a:solidFill>
                            <a:srgbClr val="000000"/>
                          </a:solidFill>
                          <a:effectLst/>
                          <a:latin typeface="Arial" panose="020B0604020202020204" pitchFamily="34" charset="0"/>
                          <a:ea typeface="MS Mincho" panose="02020609040205080304" pitchFamily="49" charset="-128"/>
                          <a:cs typeface="Arial" panose="020B0604020202020204" pitchFamily="34" charset="0"/>
                        </a:rPr>
                        <a:t>198</a:t>
                      </a:r>
                      <a:endParaRPr lang="ro-RO" sz="180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17.7</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36870684"/>
                  </a:ext>
                </a:extLst>
              </a:tr>
              <a:tr h="252000">
                <a:tc rowSpan="2">
                  <a:txBody>
                    <a:bodyPr/>
                    <a:lstStyle/>
                    <a:p>
                      <a:pPr algn="ctr">
                        <a:lnSpc>
                          <a:spcPct val="115000"/>
                        </a:lnSpc>
                        <a:spcAft>
                          <a:spcPts val="1000"/>
                        </a:spcAft>
                        <a:buNone/>
                      </a:pPr>
                      <a:r>
                        <a:rPr lang="ro-RO" sz="1400" b="1"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Mediu</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Urban</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493</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44.2</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56607147"/>
                  </a:ext>
                </a:extLst>
              </a:tr>
              <a:tr h="252000">
                <a:tc vMerge="1">
                  <a:txBody>
                    <a:bodyPr/>
                    <a:lstStyle/>
                    <a:p>
                      <a:endParaRPr lang="ro-RO"/>
                    </a:p>
                  </a:txBody>
                  <a:tcPr/>
                </a:tc>
                <a:tc>
                  <a:txBody>
                    <a:bodyPr/>
                    <a:lstStyle/>
                    <a:p>
                      <a:pP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Rural</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623</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tc>
                  <a:txBody>
                    <a:bodyPr/>
                    <a:lstStyle/>
                    <a:p>
                      <a:pPr algn="r">
                        <a:lnSpc>
                          <a:spcPct val="115000"/>
                        </a:lnSpc>
                        <a:spcAft>
                          <a:spcPts val="1000"/>
                        </a:spcAft>
                        <a:buNone/>
                      </a:pPr>
                      <a:r>
                        <a:rPr lang="ro-RO" sz="1400"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55.8</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3046900673"/>
                  </a:ext>
                </a:extLst>
              </a:tr>
              <a:tr h="288000">
                <a:tc>
                  <a:txBody>
                    <a:bodyPr/>
                    <a:lstStyle/>
                    <a:p>
                      <a:pPr algn="ctr">
                        <a:lnSpc>
                          <a:spcPct val="115000"/>
                        </a:lnSpc>
                        <a:spcAft>
                          <a:spcPts val="1000"/>
                        </a:spcAft>
                        <a:buNone/>
                      </a:pPr>
                      <a:r>
                        <a:rPr lang="ro-RO" sz="1400" b="1"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Total</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buNone/>
                      </a:pPr>
                      <a:r>
                        <a:rPr lang="ro-RO" sz="1400" dirty="0">
                          <a:effectLst/>
                          <a:latin typeface="Arial" panose="020B0604020202020204" pitchFamily="34" charset="0"/>
                          <a:ea typeface="MS Mincho" panose="02020609040205080304" pitchFamily="49" charset="-128"/>
                          <a:cs typeface="Arial" panose="020B0604020202020204" pitchFamily="34" charset="0"/>
                        </a:rPr>
                        <a:t> </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b="1"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1116</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ct val="115000"/>
                        </a:lnSpc>
                        <a:spcAft>
                          <a:spcPts val="1000"/>
                        </a:spcAft>
                        <a:buNone/>
                      </a:pPr>
                      <a:r>
                        <a:rPr lang="ro-RO" sz="1400" b="1" dirty="0">
                          <a:solidFill>
                            <a:srgbClr val="000000"/>
                          </a:solidFill>
                          <a:effectLst/>
                          <a:latin typeface="Arial" panose="020B0604020202020204" pitchFamily="34" charset="0"/>
                          <a:ea typeface="MS Mincho" panose="02020609040205080304" pitchFamily="49" charset="-128"/>
                          <a:cs typeface="Arial" panose="020B0604020202020204" pitchFamily="34" charset="0"/>
                        </a:rPr>
                        <a:t>100.0</a:t>
                      </a:r>
                      <a:endParaRPr lang="ro-RO" sz="1800" dirty="0">
                        <a:effectLst/>
                        <a:latin typeface="Cambria" panose="02040503050406030204" pitchFamily="18" charset="0"/>
                        <a:ea typeface="MS Mincho" panose="02020609040205080304" pitchFamily="49" charset="-128"/>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267015438"/>
                  </a:ext>
                </a:extLst>
              </a:tr>
            </a:tbl>
          </a:graphicData>
        </a:graphic>
      </p:graphicFrame>
    </p:spTree>
    <p:extLst>
      <p:ext uri="{BB962C8B-B14F-4D97-AF65-F5344CB8AC3E}">
        <p14:creationId xmlns:p14="http://schemas.microsoft.com/office/powerpoint/2010/main" val="27805088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7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6FC89-2470-A456-07CB-B4D947E14E74}"/>
              </a:ext>
            </a:extLst>
          </p:cNvPr>
          <p:cNvSpPr txBox="1">
            <a:spLocks noGrp="1"/>
          </p:cNvSpPr>
          <p:nvPr>
            <p:ph type="ctrTitle"/>
          </p:nvPr>
        </p:nvSpPr>
        <p:spPr/>
        <p:txBody>
          <a:bodyPr/>
          <a:lstStyle/>
          <a:p>
            <a:pPr lvl="0"/>
            <a:r>
              <a:rPr lang="ro-RO" dirty="0"/>
              <a:t> </a:t>
            </a:r>
            <a:r>
              <a:rPr lang="ro-MD" dirty="0">
                <a:latin typeface="Arial" pitchFamily="34"/>
                <a:cs typeface="Times New Roman" pitchFamily="18"/>
              </a:rPr>
              <a:t>Aspecte generale</a:t>
            </a:r>
            <a:br>
              <a:rPr lang="ro-MD" dirty="0">
                <a:latin typeface="Arial" pitchFamily="34"/>
                <a:cs typeface="Times New Roman" pitchFamily="18"/>
              </a:rPr>
            </a:br>
            <a:endParaRPr lang="en-US" dirty="0"/>
          </a:p>
        </p:txBody>
      </p:sp>
      <p:sp>
        <p:nvSpPr>
          <p:cNvPr id="3" name="Subtitle 2">
            <a:extLst>
              <a:ext uri="{FF2B5EF4-FFF2-40B4-BE49-F238E27FC236}">
                <a16:creationId xmlns:a16="http://schemas.microsoft.com/office/drawing/2014/main" id="{990FD103-D46E-0AD2-B930-6D22F5176CDA}"/>
              </a:ext>
            </a:extLst>
          </p:cNvPr>
          <p:cNvSpPr txBox="1">
            <a:spLocks noGrp="1"/>
          </p:cNvSpPr>
          <p:nvPr>
            <p:ph type="subTitle" idx="1"/>
          </p:nvPr>
        </p:nvSpPr>
        <p:spPr/>
        <p:txBody>
          <a:bodyPr/>
          <a:lstStyle/>
          <a:p>
            <a:pPr lvl="0"/>
            <a:r>
              <a:rPr lang="ro-RO"/>
              <a:t> </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807C0-C46D-E8E7-D807-1A20C7F0B0DA}"/>
              </a:ext>
            </a:extLst>
          </p:cNvPr>
          <p:cNvSpPr>
            <a:spLocks noGrp="1"/>
          </p:cNvSpPr>
          <p:nvPr>
            <p:ph type="title"/>
          </p:nvPr>
        </p:nvSpPr>
        <p:spPr/>
        <p:txBody>
          <a:bodyPr>
            <a:normAutofit/>
          </a:bodyPr>
          <a:lstStyle/>
          <a:p>
            <a:r>
              <a:rPr lang="ro-RO" sz="2400" i="1" dirty="0">
                <a:latin typeface="Calibri" pitchFamily="34"/>
                <a:cs typeface="Calibri" pitchFamily="34"/>
              </a:rPr>
              <a:t>Credeţi că în ţara noastră lucrurile merg într-o direcţie bună sau merg într-o direcţie greşită?</a:t>
            </a:r>
            <a:endParaRPr lang="en-US" sz="2400" i="1" dirty="0"/>
          </a:p>
        </p:txBody>
      </p:sp>
      <p:graphicFrame>
        <p:nvGraphicFramePr>
          <p:cNvPr id="6" name="Content Placeholder 5">
            <a:extLst>
              <a:ext uri="{FF2B5EF4-FFF2-40B4-BE49-F238E27FC236}">
                <a16:creationId xmlns:a16="http://schemas.microsoft.com/office/drawing/2014/main" id="{E008FD1C-A92F-E79C-BB82-98FC36A0DB9F}"/>
              </a:ext>
            </a:extLst>
          </p:cNvPr>
          <p:cNvGraphicFramePr>
            <a:graphicFrameLocks noGrp="1"/>
          </p:cNvGraphicFramePr>
          <p:nvPr>
            <p:ph idx="1"/>
            <p:extLst>
              <p:ext uri="{D42A27DB-BD31-4B8C-83A1-F6EECF244321}">
                <p14:modId xmlns:p14="http://schemas.microsoft.com/office/powerpoint/2010/main" val="204307294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73513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itle 1"/>
          <p:cNvSpPr>
            <a:spLocks noGrp="1"/>
          </p:cNvSpPr>
          <p:nvPr>
            <p:ph type="title"/>
          </p:nvPr>
        </p:nvSpPr>
        <p:spPr>
          <a:xfrm>
            <a:off x="609600" y="274638"/>
            <a:ext cx="10972800" cy="720786"/>
          </a:xfrm>
        </p:spPr>
        <p:txBody>
          <a:bodyPr/>
          <a:lstStyle/>
          <a:p>
            <a:pPr eaLnBrk="1" hangingPunct="1"/>
            <a:r>
              <a:rPr lang="ro-RO" sz="2400" i="1" dirty="0" err="1"/>
              <a:t>Credeţi</a:t>
            </a:r>
            <a:r>
              <a:rPr lang="ro-RO" sz="2400" i="1" dirty="0"/>
              <a:t> că în </a:t>
            </a:r>
            <a:r>
              <a:rPr lang="ro-RO" sz="2400" i="1" dirty="0" err="1"/>
              <a:t>ţara</a:t>
            </a:r>
            <a:r>
              <a:rPr lang="ro-RO" sz="2400" i="1" dirty="0"/>
              <a:t> noastră lucrurile merg într-o </a:t>
            </a:r>
            <a:r>
              <a:rPr lang="ro-RO" sz="2400" i="1" dirty="0" err="1"/>
              <a:t>direcţie</a:t>
            </a:r>
            <a:r>
              <a:rPr lang="ro-RO" sz="2400" i="1" dirty="0"/>
              <a:t> bună sau </a:t>
            </a:r>
            <a:r>
              <a:rPr lang="ro-RO" sz="2400" i="1" dirty="0" err="1"/>
              <a:t>greşită</a:t>
            </a:r>
            <a:r>
              <a:rPr lang="ro-RO" sz="2400" i="1" dirty="0"/>
              <a:t>?</a:t>
            </a:r>
            <a:endParaRPr lang="en-US" sz="2400" i="1" dirty="0"/>
          </a:p>
        </p:txBody>
      </p:sp>
      <p:graphicFrame>
        <p:nvGraphicFramePr>
          <p:cNvPr id="4" name="Chart Placeholder 3"/>
          <p:cNvGraphicFramePr>
            <a:graphicFrameLocks noGrp="1"/>
          </p:cNvGraphicFramePr>
          <p:nvPr>
            <p:ph type="chart" idx="1"/>
            <p:extLst>
              <p:ext uri="{D42A27DB-BD31-4B8C-83A1-F6EECF244321}">
                <p14:modId xmlns:p14="http://schemas.microsoft.com/office/powerpoint/2010/main" val="59348337"/>
              </p:ext>
            </p:extLst>
          </p:nvPr>
        </p:nvGraphicFramePr>
        <p:xfrm>
          <a:off x="416689" y="995424"/>
          <a:ext cx="9946511" cy="53291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30521172"/>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left)">
                                      <p:cBhvr>
                                        <p:cTn id="7" dur="500"/>
                                        <p:tgtEl>
                                          <p:spTgt spid="4">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ipe(left)">
                                      <p:cBhvr>
                                        <p:cTn id="11" dur="500"/>
                                        <p:tgtEl>
                                          <p:spTgt spid="4">
                                            <p:graphicEl>
                                              <a:chart seriesIdx="-4" categoryIdx="0" bldStep="category"/>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wipe(left)">
                                      <p:cBhvr>
                                        <p:cTn id="15" dur="500"/>
                                        <p:tgtEl>
                                          <p:spTgt spid="4">
                                            <p:graphicEl>
                                              <a:chart seriesIdx="-4" categoryIdx="1" bldStep="category"/>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wipe(left)">
                                      <p:cBhvr>
                                        <p:cTn id="19" dur="500"/>
                                        <p:tgtEl>
                                          <p:spTgt spid="4">
                                            <p:graphicEl>
                                              <a:chart seriesIdx="-4" categoryIdx="2" bldStep="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wipe(left)">
                                      <p:cBhvr>
                                        <p:cTn id="23" dur="500"/>
                                        <p:tgtEl>
                                          <p:spTgt spid="4">
                                            <p:graphicEl>
                                              <a:chart seriesIdx="-4" categoryIdx="3" bldStep="category"/>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graphicEl>
                                              <a:chart seriesIdx="-4" categoryIdx="4" bldStep="category"/>
                                            </p:graphicEl>
                                          </p:spTgt>
                                        </p:tgtEl>
                                        <p:attrNameLst>
                                          <p:attrName>style.visibility</p:attrName>
                                        </p:attrNameLst>
                                      </p:cBhvr>
                                      <p:to>
                                        <p:strVal val="visible"/>
                                      </p:to>
                                    </p:set>
                                    <p:animEffect transition="in" filter="wipe(left)">
                                      <p:cBhvr>
                                        <p:cTn id="27" dur="500"/>
                                        <p:tgtEl>
                                          <p:spTgt spid="4">
                                            <p:graphicEl>
                                              <a:chart seriesIdx="-4" categoryIdx="4" bldStep="category"/>
                                            </p:graphic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
                                            <p:graphicEl>
                                              <a:chart seriesIdx="-4" categoryIdx="5" bldStep="category"/>
                                            </p:graphicEl>
                                          </p:spTgt>
                                        </p:tgtEl>
                                        <p:attrNameLst>
                                          <p:attrName>style.visibility</p:attrName>
                                        </p:attrNameLst>
                                      </p:cBhvr>
                                      <p:to>
                                        <p:strVal val="visible"/>
                                      </p:to>
                                    </p:set>
                                    <p:animEffect transition="in" filter="wipe(left)">
                                      <p:cBhvr>
                                        <p:cTn id="31" dur="500"/>
                                        <p:tgtEl>
                                          <p:spTgt spid="4">
                                            <p:graphicEl>
                                              <a:chart seriesIdx="-4" categoryIdx="5" bldStep="category"/>
                                            </p:graphic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
                                            <p:graphicEl>
                                              <a:chart seriesIdx="-4" categoryIdx="6" bldStep="category"/>
                                            </p:graphicEl>
                                          </p:spTgt>
                                        </p:tgtEl>
                                        <p:attrNameLst>
                                          <p:attrName>style.visibility</p:attrName>
                                        </p:attrNameLst>
                                      </p:cBhvr>
                                      <p:to>
                                        <p:strVal val="visible"/>
                                      </p:to>
                                    </p:set>
                                    <p:animEffect transition="in" filter="wipe(left)">
                                      <p:cBhvr>
                                        <p:cTn id="35" dur="500"/>
                                        <p:tgtEl>
                                          <p:spTgt spid="4">
                                            <p:graphicEl>
                                              <a:chart seriesIdx="-4" categoryIdx="6" bldStep="category"/>
                                            </p:graphic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
                                            <p:graphicEl>
                                              <a:chart seriesIdx="-4" categoryIdx="7" bldStep="category"/>
                                            </p:graphicEl>
                                          </p:spTgt>
                                        </p:tgtEl>
                                        <p:attrNameLst>
                                          <p:attrName>style.visibility</p:attrName>
                                        </p:attrNameLst>
                                      </p:cBhvr>
                                      <p:to>
                                        <p:strVal val="visible"/>
                                      </p:to>
                                    </p:set>
                                    <p:animEffect transition="in" filter="wipe(left)">
                                      <p:cBhvr>
                                        <p:cTn id="39" dur="500"/>
                                        <p:tgtEl>
                                          <p:spTgt spid="4">
                                            <p:graphicEl>
                                              <a:chart seriesIdx="-4" categoryIdx="7" bldStep="category"/>
                                            </p:graphic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4">
                                            <p:graphicEl>
                                              <a:chart seriesIdx="-4" categoryIdx="8" bldStep="category"/>
                                            </p:graphicEl>
                                          </p:spTgt>
                                        </p:tgtEl>
                                        <p:attrNameLst>
                                          <p:attrName>style.visibility</p:attrName>
                                        </p:attrNameLst>
                                      </p:cBhvr>
                                      <p:to>
                                        <p:strVal val="visible"/>
                                      </p:to>
                                    </p:set>
                                    <p:animEffect transition="in" filter="wipe(left)">
                                      <p:cBhvr>
                                        <p:cTn id="43" dur="500"/>
                                        <p:tgtEl>
                                          <p:spTgt spid="4">
                                            <p:graphicEl>
                                              <a:chart seriesIdx="-4" categoryIdx="8" bldStep="category"/>
                                            </p:graphicEl>
                                          </p:spTgt>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4">
                                            <p:graphicEl>
                                              <a:chart seriesIdx="-4" categoryIdx="9" bldStep="category"/>
                                            </p:graphicEl>
                                          </p:spTgt>
                                        </p:tgtEl>
                                        <p:attrNameLst>
                                          <p:attrName>style.visibility</p:attrName>
                                        </p:attrNameLst>
                                      </p:cBhvr>
                                      <p:to>
                                        <p:strVal val="visible"/>
                                      </p:to>
                                    </p:set>
                                    <p:animEffect transition="in" filter="wipe(left)">
                                      <p:cBhvr>
                                        <p:cTn id="47" dur="500"/>
                                        <p:tgtEl>
                                          <p:spTgt spid="4">
                                            <p:graphicEl>
                                              <a:chart seriesIdx="-4" categoryIdx="9" bldStep="category"/>
                                            </p:graphicEl>
                                          </p:spTgt>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
                                            <p:graphicEl>
                                              <a:chart seriesIdx="-4" categoryIdx="10" bldStep="category"/>
                                            </p:graphicEl>
                                          </p:spTgt>
                                        </p:tgtEl>
                                        <p:attrNameLst>
                                          <p:attrName>style.visibility</p:attrName>
                                        </p:attrNameLst>
                                      </p:cBhvr>
                                      <p:to>
                                        <p:strVal val="visible"/>
                                      </p:to>
                                    </p:set>
                                    <p:animEffect transition="in" filter="wipe(left)">
                                      <p:cBhvr>
                                        <p:cTn id="51" dur="500"/>
                                        <p:tgtEl>
                                          <p:spTgt spid="4">
                                            <p:graphicEl>
                                              <a:chart seriesIdx="-4" categoryIdx="10" bldStep="category"/>
                                            </p:graphicEl>
                                          </p:spTgt>
                                        </p:tgtEl>
                                      </p:cBhvr>
                                    </p:animEffect>
                                  </p:childTnLst>
                                </p:cTn>
                              </p:par>
                            </p:childTnLst>
                          </p:cTn>
                        </p:par>
                        <p:par>
                          <p:cTn id="52" fill="hold">
                            <p:stCondLst>
                              <p:cond delay="6000"/>
                            </p:stCondLst>
                            <p:childTnLst>
                              <p:par>
                                <p:cTn id="53" presetID="22" presetClass="entr" presetSubtype="8" fill="hold" grpId="0" nodeType="afterEffect">
                                  <p:stCondLst>
                                    <p:cond delay="0"/>
                                  </p:stCondLst>
                                  <p:childTnLst>
                                    <p:set>
                                      <p:cBhvr>
                                        <p:cTn id="54" dur="1" fill="hold">
                                          <p:stCondLst>
                                            <p:cond delay="0"/>
                                          </p:stCondLst>
                                        </p:cTn>
                                        <p:tgtEl>
                                          <p:spTgt spid="4">
                                            <p:graphicEl>
                                              <a:chart seriesIdx="-4" categoryIdx="11" bldStep="category"/>
                                            </p:graphicEl>
                                          </p:spTgt>
                                        </p:tgtEl>
                                        <p:attrNameLst>
                                          <p:attrName>style.visibility</p:attrName>
                                        </p:attrNameLst>
                                      </p:cBhvr>
                                      <p:to>
                                        <p:strVal val="visible"/>
                                      </p:to>
                                    </p:set>
                                    <p:animEffect transition="in" filter="wipe(left)">
                                      <p:cBhvr>
                                        <p:cTn id="55" dur="500"/>
                                        <p:tgtEl>
                                          <p:spTgt spid="4">
                                            <p:graphicEl>
                                              <a:chart seriesIdx="-4" categoryIdx="11" bldStep="category"/>
                                            </p:graphicEl>
                                          </p:spTgt>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4">
                                            <p:graphicEl>
                                              <a:chart seriesIdx="-4" categoryIdx="12" bldStep="category"/>
                                            </p:graphicEl>
                                          </p:spTgt>
                                        </p:tgtEl>
                                        <p:attrNameLst>
                                          <p:attrName>style.visibility</p:attrName>
                                        </p:attrNameLst>
                                      </p:cBhvr>
                                      <p:to>
                                        <p:strVal val="visible"/>
                                      </p:to>
                                    </p:set>
                                    <p:animEffect transition="in" filter="wipe(left)">
                                      <p:cBhvr>
                                        <p:cTn id="59" dur="500"/>
                                        <p:tgtEl>
                                          <p:spTgt spid="4">
                                            <p:graphicEl>
                                              <a:chart seriesIdx="-4" categoryIdx="12" bldStep="category"/>
                                            </p:graphicEl>
                                          </p:spTgt>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4">
                                            <p:graphicEl>
                                              <a:chart seriesIdx="-4" categoryIdx="13" bldStep="category"/>
                                            </p:graphicEl>
                                          </p:spTgt>
                                        </p:tgtEl>
                                        <p:attrNameLst>
                                          <p:attrName>style.visibility</p:attrName>
                                        </p:attrNameLst>
                                      </p:cBhvr>
                                      <p:to>
                                        <p:strVal val="visible"/>
                                      </p:to>
                                    </p:set>
                                    <p:animEffect transition="in" filter="wipe(left)">
                                      <p:cBhvr>
                                        <p:cTn id="63" dur="500"/>
                                        <p:tgtEl>
                                          <p:spTgt spid="4">
                                            <p:graphicEl>
                                              <a:chart seriesIdx="-4" categoryIdx="13" bldStep="category"/>
                                            </p:graphicEl>
                                          </p:spTgt>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4">
                                            <p:graphicEl>
                                              <a:chart seriesIdx="-4" categoryIdx="14" bldStep="category"/>
                                            </p:graphicEl>
                                          </p:spTgt>
                                        </p:tgtEl>
                                        <p:attrNameLst>
                                          <p:attrName>style.visibility</p:attrName>
                                        </p:attrNameLst>
                                      </p:cBhvr>
                                      <p:to>
                                        <p:strVal val="visible"/>
                                      </p:to>
                                    </p:set>
                                    <p:animEffect transition="in" filter="wipe(left)">
                                      <p:cBhvr>
                                        <p:cTn id="67" dur="500"/>
                                        <p:tgtEl>
                                          <p:spTgt spid="4">
                                            <p:graphicEl>
                                              <a:chart seriesIdx="-4" categoryIdx="14" bldStep="category"/>
                                            </p:graphicEl>
                                          </p:spTgt>
                                        </p:tgtEl>
                                      </p:cBhvr>
                                    </p:animEffect>
                                  </p:childTnLst>
                                </p:cTn>
                              </p:par>
                            </p:childTnLst>
                          </p:cTn>
                        </p:par>
                        <p:par>
                          <p:cTn id="68" fill="hold">
                            <p:stCondLst>
                              <p:cond delay="8000"/>
                            </p:stCondLst>
                            <p:childTnLst>
                              <p:par>
                                <p:cTn id="69" presetID="22" presetClass="entr" presetSubtype="8" fill="hold" grpId="0" nodeType="afterEffect">
                                  <p:stCondLst>
                                    <p:cond delay="0"/>
                                  </p:stCondLst>
                                  <p:childTnLst>
                                    <p:set>
                                      <p:cBhvr>
                                        <p:cTn id="70" dur="1" fill="hold">
                                          <p:stCondLst>
                                            <p:cond delay="0"/>
                                          </p:stCondLst>
                                        </p:cTn>
                                        <p:tgtEl>
                                          <p:spTgt spid="4">
                                            <p:graphicEl>
                                              <a:chart seriesIdx="-4" categoryIdx="15" bldStep="category"/>
                                            </p:graphicEl>
                                          </p:spTgt>
                                        </p:tgtEl>
                                        <p:attrNameLst>
                                          <p:attrName>style.visibility</p:attrName>
                                        </p:attrNameLst>
                                      </p:cBhvr>
                                      <p:to>
                                        <p:strVal val="visible"/>
                                      </p:to>
                                    </p:set>
                                    <p:animEffect transition="in" filter="wipe(left)">
                                      <p:cBhvr>
                                        <p:cTn id="71" dur="500"/>
                                        <p:tgtEl>
                                          <p:spTgt spid="4">
                                            <p:graphicEl>
                                              <a:chart seriesIdx="-4" categoryIdx="15" bldStep="category"/>
                                            </p:graphicEl>
                                          </p:spTgt>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4">
                                            <p:graphicEl>
                                              <a:chart seriesIdx="-4" categoryIdx="16" bldStep="category"/>
                                            </p:graphicEl>
                                          </p:spTgt>
                                        </p:tgtEl>
                                        <p:attrNameLst>
                                          <p:attrName>style.visibility</p:attrName>
                                        </p:attrNameLst>
                                      </p:cBhvr>
                                      <p:to>
                                        <p:strVal val="visible"/>
                                      </p:to>
                                    </p:set>
                                    <p:animEffect transition="in" filter="wipe(left)">
                                      <p:cBhvr>
                                        <p:cTn id="75" dur="500"/>
                                        <p:tgtEl>
                                          <p:spTgt spid="4">
                                            <p:graphicEl>
                                              <a:chart seriesIdx="-4" categoryIdx="16" bldStep="category"/>
                                            </p:graphicEl>
                                          </p:spTgt>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4">
                                            <p:graphicEl>
                                              <a:chart seriesIdx="-4" categoryIdx="17" bldStep="category"/>
                                            </p:graphicEl>
                                          </p:spTgt>
                                        </p:tgtEl>
                                        <p:attrNameLst>
                                          <p:attrName>style.visibility</p:attrName>
                                        </p:attrNameLst>
                                      </p:cBhvr>
                                      <p:to>
                                        <p:strVal val="visible"/>
                                      </p:to>
                                    </p:set>
                                    <p:animEffect transition="in" filter="wipe(left)">
                                      <p:cBhvr>
                                        <p:cTn id="79" dur="500"/>
                                        <p:tgtEl>
                                          <p:spTgt spid="4">
                                            <p:graphicEl>
                                              <a:chart seriesIdx="-4" categoryIdx="17" bldStep="category"/>
                                            </p:graphicEl>
                                          </p:spTgt>
                                        </p:tgtEl>
                                      </p:cBhvr>
                                    </p:animEffect>
                                  </p:childTnLst>
                                </p:cTn>
                              </p:par>
                            </p:childTnLst>
                          </p:cTn>
                        </p:par>
                        <p:par>
                          <p:cTn id="80" fill="hold">
                            <p:stCondLst>
                              <p:cond delay="9500"/>
                            </p:stCondLst>
                            <p:childTnLst>
                              <p:par>
                                <p:cTn id="81" presetID="22" presetClass="entr" presetSubtype="8" fill="hold" grpId="0" nodeType="afterEffect">
                                  <p:stCondLst>
                                    <p:cond delay="0"/>
                                  </p:stCondLst>
                                  <p:childTnLst>
                                    <p:set>
                                      <p:cBhvr>
                                        <p:cTn id="82" dur="1" fill="hold">
                                          <p:stCondLst>
                                            <p:cond delay="0"/>
                                          </p:stCondLst>
                                        </p:cTn>
                                        <p:tgtEl>
                                          <p:spTgt spid="4">
                                            <p:graphicEl>
                                              <a:chart seriesIdx="-4" categoryIdx="18" bldStep="category"/>
                                            </p:graphicEl>
                                          </p:spTgt>
                                        </p:tgtEl>
                                        <p:attrNameLst>
                                          <p:attrName>style.visibility</p:attrName>
                                        </p:attrNameLst>
                                      </p:cBhvr>
                                      <p:to>
                                        <p:strVal val="visible"/>
                                      </p:to>
                                    </p:set>
                                    <p:animEffect transition="in" filter="wipe(left)">
                                      <p:cBhvr>
                                        <p:cTn id="83" dur="500"/>
                                        <p:tgtEl>
                                          <p:spTgt spid="4">
                                            <p:graphicEl>
                                              <a:chart seriesIdx="-4" categoryIdx="18" bldStep="category"/>
                                            </p:graphicEl>
                                          </p:spTgt>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4">
                                            <p:graphicEl>
                                              <a:chart seriesIdx="-4" categoryIdx="19" bldStep="category"/>
                                            </p:graphicEl>
                                          </p:spTgt>
                                        </p:tgtEl>
                                        <p:attrNameLst>
                                          <p:attrName>style.visibility</p:attrName>
                                        </p:attrNameLst>
                                      </p:cBhvr>
                                      <p:to>
                                        <p:strVal val="visible"/>
                                      </p:to>
                                    </p:set>
                                    <p:animEffect transition="in" filter="wipe(left)">
                                      <p:cBhvr>
                                        <p:cTn id="87" dur="500"/>
                                        <p:tgtEl>
                                          <p:spTgt spid="4">
                                            <p:graphicEl>
                                              <a:chart seriesIdx="-4" categoryIdx="19" bldStep="category"/>
                                            </p:graphicEl>
                                          </p:spTgt>
                                        </p:tgtEl>
                                      </p:cBhvr>
                                    </p:animEffect>
                                  </p:childTnLst>
                                </p:cTn>
                              </p:par>
                            </p:childTnLst>
                          </p:cTn>
                        </p:par>
                        <p:par>
                          <p:cTn id="88" fill="hold">
                            <p:stCondLst>
                              <p:cond delay="10500"/>
                            </p:stCondLst>
                            <p:childTnLst>
                              <p:par>
                                <p:cTn id="89" presetID="22" presetClass="entr" presetSubtype="8" fill="hold" grpId="0" nodeType="afterEffect">
                                  <p:stCondLst>
                                    <p:cond delay="0"/>
                                  </p:stCondLst>
                                  <p:childTnLst>
                                    <p:set>
                                      <p:cBhvr>
                                        <p:cTn id="90" dur="1" fill="hold">
                                          <p:stCondLst>
                                            <p:cond delay="0"/>
                                          </p:stCondLst>
                                        </p:cTn>
                                        <p:tgtEl>
                                          <p:spTgt spid="4">
                                            <p:graphicEl>
                                              <a:chart seriesIdx="-4" categoryIdx="20" bldStep="category"/>
                                            </p:graphicEl>
                                          </p:spTgt>
                                        </p:tgtEl>
                                        <p:attrNameLst>
                                          <p:attrName>style.visibility</p:attrName>
                                        </p:attrNameLst>
                                      </p:cBhvr>
                                      <p:to>
                                        <p:strVal val="visible"/>
                                      </p:to>
                                    </p:set>
                                    <p:animEffect transition="in" filter="wipe(left)">
                                      <p:cBhvr>
                                        <p:cTn id="91" dur="500"/>
                                        <p:tgtEl>
                                          <p:spTgt spid="4">
                                            <p:graphicEl>
                                              <a:chart seriesIdx="-4" categoryIdx="20" bldStep="category"/>
                                            </p:graphicEl>
                                          </p:spTgt>
                                        </p:tgtEl>
                                      </p:cBhvr>
                                    </p:animEffect>
                                  </p:childTnLst>
                                </p:cTn>
                              </p:par>
                            </p:childTnLst>
                          </p:cTn>
                        </p:par>
                        <p:par>
                          <p:cTn id="92" fill="hold">
                            <p:stCondLst>
                              <p:cond delay="11000"/>
                            </p:stCondLst>
                            <p:childTnLst>
                              <p:par>
                                <p:cTn id="93" presetID="22" presetClass="entr" presetSubtype="8" fill="hold" grpId="0" nodeType="afterEffect">
                                  <p:stCondLst>
                                    <p:cond delay="0"/>
                                  </p:stCondLst>
                                  <p:childTnLst>
                                    <p:set>
                                      <p:cBhvr>
                                        <p:cTn id="94" dur="1" fill="hold">
                                          <p:stCondLst>
                                            <p:cond delay="0"/>
                                          </p:stCondLst>
                                        </p:cTn>
                                        <p:tgtEl>
                                          <p:spTgt spid="4">
                                            <p:graphicEl>
                                              <a:chart seriesIdx="-4" categoryIdx="21" bldStep="category"/>
                                            </p:graphicEl>
                                          </p:spTgt>
                                        </p:tgtEl>
                                        <p:attrNameLst>
                                          <p:attrName>style.visibility</p:attrName>
                                        </p:attrNameLst>
                                      </p:cBhvr>
                                      <p:to>
                                        <p:strVal val="visible"/>
                                      </p:to>
                                    </p:set>
                                    <p:animEffect transition="in" filter="wipe(left)">
                                      <p:cBhvr>
                                        <p:cTn id="95" dur="500"/>
                                        <p:tgtEl>
                                          <p:spTgt spid="4">
                                            <p:graphicEl>
                                              <a:chart seriesIdx="-4" categoryIdx="21" bldStep="category"/>
                                            </p:graphicEl>
                                          </p:spTgt>
                                        </p:tgtEl>
                                      </p:cBhvr>
                                    </p:animEffect>
                                  </p:childTnLst>
                                </p:cTn>
                              </p:par>
                            </p:childTnLst>
                          </p:cTn>
                        </p:par>
                        <p:par>
                          <p:cTn id="96" fill="hold">
                            <p:stCondLst>
                              <p:cond delay="11500"/>
                            </p:stCondLst>
                            <p:childTnLst>
                              <p:par>
                                <p:cTn id="97" presetID="22" presetClass="entr" presetSubtype="8" fill="hold" grpId="0" nodeType="afterEffect">
                                  <p:stCondLst>
                                    <p:cond delay="0"/>
                                  </p:stCondLst>
                                  <p:childTnLst>
                                    <p:set>
                                      <p:cBhvr>
                                        <p:cTn id="98" dur="1" fill="hold">
                                          <p:stCondLst>
                                            <p:cond delay="0"/>
                                          </p:stCondLst>
                                        </p:cTn>
                                        <p:tgtEl>
                                          <p:spTgt spid="4">
                                            <p:graphicEl>
                                              <a:chart seriesIdx="-4" categoryIdx="22" bldStep="category"/>
                                            </p:graphicEl>
                                          </p:spTgt>
                                        </p:tgtEl>
                                        <p:attrNameLst>
                                          <p:attrName>style.visibility</p:attrName>
                                        </p:attrNameLst>
                                      </p:cBhvr>
                                      <p:to>
                                        <p:strVal val="visible"/>
                                      </p:to>
                                    </p:set>
                                    <p:animEffect transition="in" filter="wipe(left)">
                                      <p:cBhvr>
                                        <p:cTn id="99" dur="500"/>
                                        <p:tgtEl>
                                          <p:spTgt spid="4">
                                            <p:graphicEl>
                                              <a:chart seriesIdx="-4" categoryIdx="22" bldStep="category"/>
                                            </p:graphicEl>
                                          </p:spTgt>
                                        </p:tgtEl>
                                      </p:cBhvr>
                                    </p:animEffect>
                                  </p:childTnLst>
                                </p:cTn>
                              </p:par>
                            </p:childTnLst>
                          </p:cTn>
                        </p:par>
                        <p:par>
                          <p:cTn id="100" fill="hold">
                            <p:stCondLst>
                              <p:cond delay="12000"/>
                            </p:stCondLst>
                            <p:childTnLst>
                              <p:par>
                                <p:cTn id="101" presetID="22" presetClass="entr" presetSubtype="8" fill="hold" grpId="0" nodeType="afterEffect">
                                  <p:stCondLst>
                                    <p:cond delay="0"/>
                                  </p:stCondLst>
                                  <p:childTnLst>
                                    <p:set>
                                      <p:cBhvr>
                                        <p:cTn id="102" dur="1" fill="hold">
                                          <p:stCondLst>
                                            <p:cond delay="0"/>
                                          </p:stCondLst>
                                        </p:cTn>
                                        <p:tgtEl>
                                          <p:spTgt spid="4">
                                            <p:graphicEl>
                                              <a:chart seriesIdx="-4" categoryIdx="23" bldStep="category"/>
                                            </p:graphicEl>
                                          </p:spTgt>
                                        </p:tgtEl>
                                        <p:attrNameLst>
                                          <p:attrName>style.visibility</p:attrName>
                                        </p:attrNameLst>
                                      </p:cBhvr>
                                      <p:to>
                                        <p:strVal val="visible"/>
                                      </p:to>
                                    </p:set>
                                    <p:animEffect transition="in" filter="wipe(left)">
                                      <p:cBhvr>
                                        <p:cTn id="103" dur="500"/>
                                        <p:tgtEl>
                                          <p:spTgt spid="4">
                                            <p:graphicEl>
                                              <a:chart seriesIdx="-4" categoryIdx="23" bldStep="category"/>
                                            </p:graphicEl>
                                          </p:spTgt>
                                        </p:tgtEl>
                                      </p:cBhvr>
                                    </p:animEffect>
                                  </p:childTnLst>
                                </p:cTn>
                              </p:par>
                            </p:childTnLst>
                          </p:cTn>
                        </p:par>
                        <p:par>
                          <p:cTn id="104" fill="hold">
                            <p:stCondLst>
                              <p:cond delay="12500"/>
                            </p:stCondLst>
                            <p:childTnLst>
                              <p:par>
                                <p:cTn id="105" presetID="22" presetClass="entr" presetSubtype="8" fill="hold" grpId="0" nodeType="afterEffect">
                                  <p:stCondLst>
                                    <p:cond delay="0"/>
                                  </p:stCondLst>
                                  <p:childTnLst>
                                    <p:set>
                                      <p:cBhvr>
                                        <p:cTn id="106" dur="1" fill="hold">
                                          <p:stCondLst>
                                            <p:cond delay="0"/>
                                          </p:stCondLst>
                                        </p:cTn>
                                        <p:tgtEl>
                                          <p:spTgt spid="4">
                                            <p:graphicEl>
                                              <a:chart seriesIdx="-4" categoryIdx="24" bldStep="category"/>
                                            </p:graphicEl>
                                          </p:spTgt>
                                        </p:tgtEl>
                                        <p:attrNameLst>
                                          <p:attrName>style.visibility</p:attrName>
                                        </p:attrNameLst>
                                      </p:cBhvr>
                                      <p:to>
                                        <p:strVal val="visible"/>
                                      </p:to>
                                    </p:set>
                                    <p:animEffect transition="in" filter="wipe(left)">
                                      <p:cBhvr>
                                        <p:cTn id="107" dur="500"/>
                                        <p:tgtEl>
                                          <p:spTgt spid="4">
                                            <p:graphicEl>
                                              <a:chart seriesIdx="-4" categoryIdx="24" bldStep="category"/>
                                            </p:graphicEl>
                                          </p:spTgt>
                                        </p:tgtEl>
                                      </p:cBhvr>
                                    </p:animEffect>
                                  </p:childTnLst>
                                </p:cTn>
                              </p:par>
                            </p:childTnLst>
                          </p:cTn>
                        </p:par>
                        <p:par>
                          <p:cTn id="108" fill="hold">
                            <p:stCondLst>
                              <p:cond delay="13000"/>
                            </p:stCondLst>
                            <p:childTnLst>
                              <p:par>
                                <p:cTn id="109" presetID="22" presetClass="entr" presetSubtype="8" fill="hold" grpId="0" nodeType="afterEffect">
                                  <p:stCondLst>
                                    <p:cond delay="0"/>
                                  </p:stCondLst>
                                  <p:childTnLst>
                                    <p:set>
                                      <p:cBhvr>
                                        <p:cTn id="110" dur="1" fill="hold">
                                          <p:stCondLst>
                                            <p:cond delay="0"/>
                                          </p:stCondLst>
                                        </p:cTn>
                                        <p:tgtEl>
                                          <p:spTgt spid="4">
                                            <p:graphicEl>
                                              <a:chart seriesIdx="-4" categoryIdx="25" bldStep="category"/>
                                            </p:graphicEl>
                                          </p:spTgt>
                                        </p:tgtEl>
                                        <p:attrNameLst>
                                          <p:attrName>style.visibility</p:attrName>
                                        </p:attrNameLst>
                                      </p:cBhvr>
                                      <p:to>
                                        <p:strVal val="visible"/>
                                      </p:to>
                                    </p:set>
                                    <p:animEffect transition="in" filter="wipe(left)">
                                      <p:cBhvr>
                                        <p:cTn id="111" dur="500"/>
                                        <p:tgtEl>
                                          <p:spTgt spid="4">
                                            <p:graphicEl>
                                              <a:chart seriesIdx="-4" categoryIdx="25" bldStep="category"/>
                                            </p:graphicEl>
                                          </p:spTgt>
                                        </p:tgtEl>
                                      </p:cBhvr>
                                    </p:animEffect>
                                  </p:childTnLst>
                                </p:cTn>
                              </p:par>
                            </p:childTnLst>
                          </p:cTn>
                        </p:par>
                        <p:par>
                          <p:cTn id="112" fill="hold">
                            <p:stCondLst>
                              <p:cond delay="13500"/>
                            </p:stCondLst>
                            <p:childTnLst>
                              <p:par>
                                <p:cTn id="113" presetID="22" presetClass="entr" presetSubtype="8" fill="hold" grpId="0" nodeType="afterEffect">
                                  <p:stCondLst>
                                    <p:cond delay="0"/>
                                  </p:stCondLst>
                                  <p:childTnLst>
                                    <p:set>
                                      <p:cBhvr>
                                        <p:cTn id="114" dur="1" fill="hold">
                                          <p:stCondLst>
                                            <p:cond delay="0"/>
                                          </p:stCondLst>
                                        </p:cTn>
                                        <p:tgtEl>
                                          <p:spTgt spid="4">
                                            <p:graphicEl>
                                              <a:chart seriesIdx="-4" categoryIdx="26" bldStep="category"/>
                                            </p:graphicEl>
                                          </p:spTgt>
                                        </p:tgtEl>
                                        <p:attrNameLst>
                                          <p:attrName>style.visibility</p:attrName>
                                        </p:attrNameLst>
                                      </p:cBhvr>
                                      <p:to>
                                        <p:strVal val="visible"/>
                                      </p:to>
                                    </p:set>
                                    <p:animEffect transition="in" filter="wipe(left)">
                                      <p:cBhvr>
                                        <p:cTn id="115" dur="500"/>
                                        <p:tgtEl>
                                          <p:spTgt spid="4">
                                            <p:graphicEl>
                                              <a:chart seriesIdx="-4" categoryIdx="26" bldStep="category"/>
                                            </p:graphicEl>
                                          </p:spTgt>
                                        </p:tgtEl>
                                      </p:cBhvr>
                                    </p:animEffect>
                                  </p:childTnLst>
                                </p:cTn>
                              </p:par>
                            </p:childTnLst>
                          </p:cTn>
                        </p:par>
                        <p:par>
                          <p:cTn id="116" fill="hold">
                            <p:stCondLst>
                              <p:cond delay="14000"/>
                            </p:stCondLst>
                            <p:childTnLst>
                              <p:par>
                                <p:cTn id="117" presetID="22" presetClass="entr" presetSubtype="8" fill="hold" grpId="0" nodeType="afterEffect">
                                  <p:stCondLst>
                                    <p:cond delay="0"/>
                                  </p:stCondLst>
                                  <p:childTnLst>
                                    <p:set>
                                      <p:cBhvr>
                                        <p:cTn id="118" dur="1" fill="hold">
                                          <p:stCondLst>
                                            <p:cond delay="0"/>
                                          </p:stCondLst>
                                        </p:cTn>
                                        <p:tgtEl>
                                          <p:spTgt spid="4">
                                            <p:graphicEl>
                                              <a:chart seriesIdx="-4" categoryIdx="27" bldStep="category"/>
                                            </p:graphicEl>
                                          </p:spTgt>
                                        </p:tgtEl>
                                        <p:attrNameLst>
                                          <p:attrName>style.visibility</p:attrName>
                                        </p:attrNameLst>
                                      </p:cBhvr>
                                      <p:to>
                                        <p:strVal val="visible"/>
                                      </p:to>
                                    </p:set>
                                    <p:animEffect transition="in" filter="wipe(left)">
                                      <p:cBhvr>
                                        <p:cTn id="119" dur="500"/>
                                        <p:tgtEl>
                                          <p:spTgt spid="4">
                                            <p:graphicEl>
                                              <a:chart seriesIdx="-4" categoryIdx="27" bldStep="category"/>
                                            </p:graphicEl>
                                          </p:spTgt>
                                        </p:tgtEl>
                                      </p:cBhvr>
                                    </p:animEffect>
                                  </p:childTnLst>
                                </p:cTn>
                              </p:par>
                            </p:childTnLst>
                          </p:cTn>
                        </p:par>
                        <p:par>
                          <p:cTn id="120" fill="hold">
                            <p:stCondLst>
                              <p:cond delay="14500"/>
                            </p:stCondLst>
                            <p:childTnLst>
                              <p:par>
                                <p:cTn id="121" presetID="22" presetClass="entr" presetSubtype="8" fill="hold" grpId="0" nodeType="afterEffect">
                                  <p:stCondLst>
                                    <p:cond delay="0"/>
                                  </p:stCondLst>
                                  <p:childTnLst>
                                    <p:set>
                                      <p:cBhvr>
                                        <p:cTn id="122" dur="1" fill="hold">
                                          <p:stCondLst>
                                            <p:cond delay="0"/>
                                          </p:stCondLst>
                                        </p:cTn>
                                        <p:tgtEl>
                                          <p:spTgt spid="4">
                                            <p:graphicEl>
                                              <a:chart seriesIdx="-4" categoryIdx="28" bldStep="category"/>
                                            </p:graphicEl>
                                          </p:spTgt>
                                        </p:tgtEl>
                                        <p:attrNameLst>
                                          <p:attrName>style.visibility</p:attrName>
                                        </p:attrNameLst>
                                      </p:cBhvr>
                                      <p:to>
                                        <p:strVal val="visible"/>
                                      </p:to>
                                    </p:set>
                                    <p:animEffect transition="in" filter="wipe(left)">
                                      <p:cBhvr>
                                        <p:cTn id="123" dur="500"/>
                                        <p:tgtEl>
                                          <p:spTgt spid="4">
                                            <p:graphicEl>
                                              <a:chart seriesIdx="-4" categoryIdx="28" bldStep="category"/>
                                            </p:graphicEl>
                                          </p:spTgt>
                                        </p:tgtEl>
                                      </p:cBhvr>
                                    </p:animEffect>
                                  </p:childTnLst>
                                </p:cTn>
                              </p:par>
                            </p:childTnLst>
                          </p:cTn>
                        </p:par>
                        <p:par>
                          <p:cTn id="124" fill="hold">
                            <p:stCondLst>
                              <p:cond delay="15000"/>
                            </p:stCondLst>
                            <p:childTnLst>
                              <p:par>
                                <p:cTn id="125" presetID="22" presetClass="entr" presetSubtype="8" fill="hold" grpId="0" nodeType="afterEffect">
                                  <p:stCondLst>
                                    <p:cond delay="0"/>
                                  </p:stCondLst>
                                  <p:childTnLst>
                                    <p:set>
                                      <p:cBhvr>
                                        <p:cTn id="126" dur="1" fill="hold">
                                          <p:stCondLst>
                                            <p:cond delay="0"/>
                                          </p:stCondLst>
                                        </p:cTn>
                                        <p:tgtEl>
                                          <p:spTgt spid="4">
                                            <p:graphicEl>
                                              <a:chart seriesIdx="-4" categoryIdx="29" bldStep="category"/>
                                            </p:graphicEl>
                                          </p:spTgt>
                                        </p:tgtEl>
                                        <p:attrNameLst>
                                          <p:attrName>style.visibility</p:attrName>
                                        </p:attrNameLst>
                                      </p:cBhvr>
                                      <p:to>
                                        <p:strVal val="visible"/>
                                      </p:to>
                                    </p:set>
                                    <p:animEffect transition="in" filter="wipe(left)">
                                      <p:cBhvr>
                                        <p:cTn id="127" dur="500"/>
                                        <p:tgtEl>
                                          <p:spTgt spid="4">
                                            <p:graphicEl>
                                              <a:chart seriesIdx="-4" categoryIdx="29" bldStep="category"/>
                                            </p:graphicEl>
                                          </p:spTgt>
                                        </p:tgtEl>
                                      </p:cBhvr>
                                    </p:animEffect>
                                  </p:childTnLst>
                                </p:cTn>
                              </p:par>
                            </p:childTnLst>
                          </p:cTn>
                        </p:par>
                        <p:par>
                          <p:cTn id="128" fill="hold">
                            <p:stCondLst>
                              <p:cond delay="15500"/>
                            </p:stCondLst>
                            <p:childTnLst>
                              <p:par>
                                <p:cTn id="129" presetID="22" presetClass="entr" presetSubtype="8" fill="hold" grpId="0" nodeType="afterEffect">
                                  <p:stCondLst>
                                    <p:cond delay="0"/>
                                  </p:stCondLst>
                                  <p:childTnLst>
                                    <p:set>
                                      <p:cBhvr>
                                        <p:cTn id="130" dur="1" fill="hold">
                                          <p:stCondLst>
                                            <p:cond delay="0"/>
                                          </p:stCondLst>
                                        </p:cTn>
                                        <p:tgtEl>
                                          <p:spTgt spid="4">
                                            <p:graphicEl>
                                              <a:chart seriesIdx="-4" categoryIdx="30" bldStep="category"/>
                                            </p:graphicEl>
                                          </p:spTgt>
                                        </p:tgtEl>
                                        <p:attrNameLst>
                                          <p:attrName>style.visibility</p:attrName>
                                        </p:attrNameLst>
                                      </p:cBhvr>
                                      <p:to>
                                        <p:strVal val="visible"/>
                                      </p:to>
                                    </p:set>
                                    <p:animEffect transition="in" filter="wipe(left)">
                                      <p:cBhvr>
                                        <p:cTn id="131" dur="500"/>
                                        <p:tgtEl>
                                          <p:spTgt spid="4">
                                            <p:graphicEl>
                                              <a:chart seriesIdx="-4" categoryIdx="30" bldStep="category"/>
                                            </p:graphicEl>
                                          </p:spTgt>
                                        </p:tgtEl>
                                      </p:cBhvr>
                                    </p:animEffect>
                                  </p:childTnLst>
                                </p:cTn>
                              </p:par>
                            </p:childTnLst>
                          </p:cTn>
                        </p:par>
                        <p:par>
                          <p:cTn id="132" fill="hold">
                            <p:stCondLst>
                              <p:cond delay="16000"/>
                            </p:stCondLst>
                            <p:childTnLst>
                              <p:par>
                                <p:cTn id="133" presetID="22" presetClass="entr" presetSubtype="8" fill="hold" grpId="0" nodeType="afterEffect">
                                  <p:stCondLst>
                                    <p:cond delay="0"/>
                                  </p:stCondLst>
                                  <p:childTnLst>
                                    <p:set>
                                      <p:cBhvr>
                                        <p:cTn id="134" dur="1" fill="hold">
                                          <p:stCondLst>
                                            <p:cond delay="0"/>
                                          </p:stCondLst>
                                        </p:cTn>
                                        <p:tgtEl>
                                          <p:spTgt spid="4">
                                            <p:graphicEl>
                                              <a:chart seriesIdx="-4" categoryIdx="31" bldStep="category"/>
                                            </p:graphicEl>
                                          </p:spTgt>
                                        </p:tgtEl>
                                        <p:attrNameLst>
                                          <p:attrName>style.visibility</p:attrName>
                                        </p:attrNameLst>
                                      </p:cBhvr>
                                      <p:to>
                                        <p:strVal val="visible"/>
                                      </p:to>
                                    </p:set>
                                    <p:animEffect transition="in" filter="wipe(left)">
                                      <p:cBhvr>
                                        <p:cTn id="135" dur="500"/>
                                        <p:tgtEl>
                                          <p:spTgt spid="4">
                                            <p:graphicEl>
                                              <a:chart seriesIdx="-4" categoryIdx="31" bldStep="category"/>
                                            </p:graphicEl>
                                          </p:spTgt>
                                        </p:tgtEl>
                                      </p:cBhvr>
                                    </p:animEffect>
                                  </p:childTnLst>
                                </p:cTn>
                              </p:par>
                            </p:childTnLst>
                          </p:cTn>
                        </p:par>
                        <p:par>
                          <p:cTn id="136" fill="hold">
                            <p:stCondLst>
                              <p:cond delay="16500"/>
                            </p:stCondLst>
                            <p:childTnLst>
                              <p:par>
                                <p:cTn id="137" presetID="22" presetClass="entr" presetSubtype="8" fill="hold" grpId="0" nodeType="afterEffect">
                                  <p:stCondLst>
                                    <p:cond delay="0"/>
                                  </p:stCondLst>
                                  <p:childTnLst>
                                    <p:set>
                                      <p:cBhvr>
                                        <p:cTn id="138" dur="1" fill="hold">
                                          <p:stCondLst>
                                            <p:cond delay="0"/>
                                          </p:stCondLst>
                                        </p:cTn>
                                        <p:tgtEl>
                                          <p:spTgt spid="4">
                                            <p:graphicEl>
                                              <a:chart seriesIdx="-4" categoryIdx="32" bldStep="category"/>
                                            </p:graphicEl>
                                          </p:spTgt>
                                        </p:tgtEl>
                                        <p:attrNameLst>
                                          <p:attrName>style.visibility</p:attrName>
                                        </p:attrNameLst>
                                      </p:cBhvr>
                                      <p:to>
                                        <p:strVal val="visible"/>
                                      </p:to>
                                    </p:set>
                                    <p:animEffect transition="in" filter="wipe(left)">
                                      <p:cBhvr>
                                        <p:cTn id="139" dur="500"/>
                                        <p:tgtEl>
                                          <p:spTgt spid="4">
                                            <p:graphicEl>
                                              <a:chart seriesIdx="-4" categoryIdx="32" bldStep="category"/>
                                            </p:graphicEl>
                                          </p:spTgt>
                                        </p:tgtEl>
                                      </p:cBhvr>
                                    </p:animEffect>
                                  </p:childTnLst>
                                </p:cTn>
                              </p:par>
                            </p:childTnLst>
                          </p:cTn>
                        </p:par>
                        <p:par>
                          <p:cTn id="140" fill="hold">
                            <p:stCondLst>
                              <p:cond delay="17000"/>
                            </p:stCondLst>
                            <p:childTnLst>
                              <p:par>
                                <p:cTn id="141" presetID="22" presetClass="entr" presetSubtype="8" fill="hold" grpId="0" nodeType="afterEffect">
                                  <p:stCondLst>
                                    <p:cond delay="0"/>
                                  </p:stCondLst>
                                  <p:childTnLst>
                                    <p:set>
                                      <p:cBhvr>
                                        <p:cTn id="142" dur="1" fill="hold">
                                          <p:stCondLst>
                                            <p:cond delay="0"/>
                                          </p:stCondLst>
                                        </p:cTn>
                                        <p:tgtEl>
                                          <p:spTgt spid="4">
                                            <p:graphicEl>
                                              <a:chart seriesIdx="-4" categoryIdx="33" bldStep="category"/>
                                            </p:graphicEl>
                                          </p:spTgt>
                                        </p:tgtEl>
                                        <p:attrNameLst>
                                          <p:attrName>style.visibility</p:attrName>
                                        </p:attrNameLst>
                                      </p:cBhvr>
                                      <p:to>
                                        <p:strVal val="visible"/>
                                      </p:to>
                                    </p:set>
                                    <p:animEffect transition="in" filter="wipe(left)">
                                      <p:cBhvr>
                                        <p:cTn id="143" dur="500"/>
                                        <p:tgtEl>
                                          <p:spTgt spid="4">
                                            <p:graphicEl>
                                              <a:chart seriesIdx="-4" categoryIdx="33" bldStep="category"/>
                                            </p:graphicEl>
                                          </p:spTgt>
                                        </p:tgtEl>
                                      </p:cBhvr>
                                    </p:animEffect>
                                  </p:childTnLst>
                                </p:cTn>
                              </p:par>
                            </p:childTnLst>
                          </p:cTn>
                        </p:par>
                        <p:par>
                          <p:cTn id="144" fill="hold">
                            <p:stCondLst>
                              <p:cond delay="17500"/>
                            </p:stCondLst>
                            <p:childTnLst>
                              <p:par>
                                <p:cTn id="145" presetID="22" presetClass="entr" presetSubtype="8" fill="hold" grpId="0" nodeType="afterEffect">
                                  <p:stCondLst>
                                    <p:cond delay="0"/>
                                  </p:stCondLst>
                                  <p:childTnLst>
                                    <p:set>
                                      <p:cBhvr>
                                        <p:cTn id="146" dur="1" fill="hold">
                                          <p:stCondLst>
                                            <p:cond delay="0"/>
                                          </p:stCondLst>
                                        </p:cTn>
                                        <p:tgtEl>
                                          <p:spTgt spid="4">
                                            <p:graphicEl>
                                              <a:chart seriesIdx="-4" categoryIdx="34" bldStep="category"/>
                                            </p:graphicEl>
                                          </p:spTgt>
                                        </p:tgtEl>
                                        <p:attrNameLst>
                                          <p:attrName>style.visibility</p:attrName>
                                        </p:attrNameLst>
                                      </p:cBhvr>
                                      <p:to>
                                        <p:strVal val="visible"/>
                                      </p:to>
                                    </p:set>
                                    <p:animEffect transition="in" filter="wipe(left)">
                                      <p:cBhvr>
                                        <p:cTn id="147" dur="500"/>
                                        <p:tgtEl>
                                          <p:spTgt spid="4">
                                            <p:graphicEl>
                                              <a:chart seriesIdx="-4" categoryIdx="34" bldStep="category"/>
                                            </p:graphicEl>
                                          </p:spTgt>
                                        </p:tgtEl>
                                      </p:cBhvr>
                                    </p:animEffect>
                                  </p:childTnLst>
                                </p:cTn>
                              </p:par>
                            </p:childTnLst>
                          </p:cTn>
                        </p:par>
                      </p:childTnLst>
                    </p:cTn>
                  </p:par>
                  <p:par>
                    <p:cTn id="148" fill="hold">
                      <p:stCondLst>
                        <p:cond delay="indefinite"/>
                      </p:stCondLst>
                      <p:childTnLst>
                        <p:par>
                          <p:cTn id="149" fill="hold">
                            <p:stCondLst>
                              <p:cond delay="0"/>
                            </p:stCondLst>
                            <p:childTnLst>
                              <p:par>
                                <p:cTn id="150" presetID="22" presetClass="entr" presetSubtype="8" fill="hold" grpId="0" nodeType="clickEffect">
                                  <p:stCondLst>
                                    <p:cond delay="0"/>
                                  </p:stCondLst>
                                  <p:childTnLst>
                                    <p:set>
                                      <p:cBhvr>
                                        <p:cTn id="151" dur="1" fill="hold">
                                          <p:stCondLst>
                                            <p:cond delay="0"/>
                                          </p:stCondLst>
                                        </p:cTn>
                                        <p:tgtEl>
                                          <p:spTgt spid="4">
                                            <p:graphicEl>
                                              <a:chart seriesIdx="-4" categoryIdx="35" bldStep="category"/>
                                            </p:graphicEl>
                                          </p:spTgt>
                                        </p:tgtEl>
                                        <p:attrNameLst>
                                          <p:attrName>style.visibility</p:attrName>
                                        </p:attrNameLst>
                                      </p:cBhvr>
                                      <p:to>
                                        <p:strVal val="visible"/>
                                      </p:to>
                                    </p:set>
                                    <p:animEffect transition="in" filter="wipe(left)">
                                      <p:cBhvr>
                                        <p:cTn id="152" dur="500"/>
                                        <p:tgtEl>
                                          <p:spTgt spid="4">
                                            <p:graphicEl>
                                              <a:chart seriesIdx="-4" categoryIdx="35" bldStep="category"/>
                                            </p:graphicEl>
                                          </p:spTgt>
                                        </p:tgtEl>
                                      </p:cBhvr>
                                    </p:animEffect>
                                  </p:childTnLst>
                                </p:cTn>
                              </p:par>
                            </p:childTnLst>
                          </p:cTn>
                        </p:par>
                      </p:childTnLst>
                    </p:cTn>
                  </p:par>
                  <p:par>
                    <p:cTn id="153" fill="hold">
                      <p:stCondLst>
                        <p:cond delay="indefinite"/>
                      </p:stCondLst>
                      <p:childTnLst>
                        <p:par>
                          <p:cTn id="154" fill="hold">
                            <p:stCondLst>
                              <p:cond delay="0"/>
                            </p:stCondLst>
                            <p:childTnLst>
                              <p:par>
                                <p:cTn id="155" presetID="22" presetClass="entr" presetSubtype="8" fill="hold" grpId="0" nodeType="clickEffect">
                                  <p:stCondLst>
                                    <p:cond delay="0"/>
                                  </p:stCondLst>
                                  <p:childTnLst>
                                    <p:set>
                                      <p:cBhvr>
                                        <p:cTn id="156" dur="1" fill="hold">
                                          <p:stCondLst>
                                            <p:cond delay="0"/>
                                          </p:stCondLst>
                                        </p:cTn>
                                        <p:tgtEl>
                                          <p:spTgt spid="4">
                                            <p:graphicEl>
                                              <a:chart seriesIdx="-4" categoryIdx="36" bldStep="category"/>
                                            </p:graphicEl>
                                          </p:spTgt>
                                        </p:tgtEl>
                                        <p:attrNameLst>
                                          <p:attrName>style.visibility</p:attrName>
                                        </p:attrNameLst>
                                      </p:cBhvr>
                                      <p:to>
                                        <p:strVal val="visible"/>
                                      </p:to>
                                    </p:set>
                                    <p:animEffect transition="in" filter="wipe(left)">
                                      <p:cBhvr>
                                        <p:cTn id="157" dur="500"/>
                                        <p:tgtEl>
                                          <p:spTgt spid="4">
                                            <p:graphicEl>
                                              <a:chart seriesIdx="-4" categoryIdx="36" bldStep="category"/>
                                            </p:graphicEl>
                                          </p:spTgt>
                                        </p:tgtEl>
                                      </p:cBhvr>
                                    </p:animEffect>
                                  </p:childTnLst>
                                </p:cTn>
                              </p:par>
                            </p:childTnLst>
                          </p:cTn>
                        </p:par>
                      </p:childTnLst>
                    </p:cTn>
                  </p:par>
                  <p:par>
                    <p:cTn id="158" fill="hold">
                      <p:stCondLst>
                        <p:cond delay="indefinite"/>
                      </p:stCondLst>
                      <p:childTnLst>
                        <p:par>
                          <p:cTn id="159" fill="hold">
                            <p:stCondLst>
                              <p:cond delay="0"/>
                            </p:stCondLst>
                            <p:childTnLst>
                              <p:par>
                                <p:cTn id="160" presetID="22" presetClass="entr" presetSubtype="8" fill="hold" grpId="0" nodeType="clickEffect">
                                  <p:stCondLst>
                                    <p:cond delay="0"/>
                                  </p:stCondLst>
                                  <p:childTnLst>
                                    <p:set>
                                      <p:cBhvr>
                                        <p:cTn id="161" dur="1" fill="hold">
                                          <p:stCondLst>
                                            <p:cond delay="0"/>
                                          </p:stCondLst>
                                        </p:cTn>
                                        <p:tgtEl>
                                          <p:spTgt spid="4">
                                            <p:graphicEl>
                                              <a:chart seriesIdx="-4" categoryIdx="37" bldStep="category"/>
                                            </p:graphicEl>
                                          </p:spTgt>
                                        </p:tgtEl>
                                        <p:attrNameLst>
                                          <p:attrName>style.visibility</p:attrName>
                                        </p:attrNameLst>
                                      </p:cBhvr>
                                      <p:to>
                                        <p:strVal val="visible"/>
                                      </p:to>
                                    </p:set>
                                    <p:animEffect transition="in" filter="wipe(left)">
                                      <p:cBhvr>
                                        <p:cTn id="162" dur="500"/>
                                        <p:tgtEl>
                                          <p:spTgt spid="4">
                                            <p:graphicEl>
                                              <a:chart seriesIdx="-4" categoryIdx="37" bldStep="category"/>
                                            </p:graphicEl>
                                          </p:spTgt>
                                        </p:tgtEl>
                                      </p:cBhvr>
                                    </p:animEffect>
                                  </p:childTnLst>
                                </p:cTn>
                              </p:par>
                            </p:childTnLst>
                          </p:cTn>
                        </p:par>
                      </p:childTnLst>
                    </p:cTn>
                  </p:par>
                  <p:par>
                    <p:cTn id="163" fill="hold">
                      <p:stCondLst>
                        <p:cond delay="indefinite"/>
                      </p:stCondLst>
                      <p:childTnLst>
                        <p:par>
                          <p:cTn id="164" fill="hold">
                            <p:stCondLst>
                              <p:cond delay="0"/>
                            </p:stCondLst>
                            <p:childTnLst>
                              <p:par>
                                <p:cTn id="165" presetID="22" presetClass="entr" presetSubtype="8" fill="hold" grpId="0" nodeType="clickEffect">
                                  <p:stCondLst>
                                    <p:cond delay="0"/>
                                  </p:stCondLst>
                                  <p:childTnLst>
                                    <p:set>
                                      <p:cBhvr>
                                        <p:cTn id="166" dur="1" fill="hold">
                                          <p:stCondLst>
                                            <p:cond delay="0"/>
                                          </p:stCondLst>
                                        </p:cTn>
                                        <p:tgtEl>
                                          <p:spTgt spid="4">
                                            <p:graphicEl>
                                              <a:chart seriesIdx="-4" categoryIdx="38" bldStep="category"/>
                                            </p:graphicEl>
                                          </p:spTgt>
                                        </p:tgtEl>
                                        <p:attrNameLst>
                                          <p:attrName>style.visibility</p:attrName>
                                        </p:attrNameLst>
                                      </p:cBhvr>
                                      <p:to>
                                        <p:strVal val="visible"/>
                                      </p:to>
                                    </p:set>
                                    <p:animEffect transition="in" filter="wipe(left)">
                                      <p:cBhvr>
                                        <p:cTn id="167" dur="500"/>
                                        <p:tgtEl>
                                          <p:spTgt spid="4">
                                            <p:graphicEl>
                                              <a:chart seriesIdx="-4" categoryIdx="38" bldStep="category"/>
                                            </p:graphicEl>
                                          </p:spTgt>
                                        </p:tgtEl>
                                      </p:cBhvr>
                                    </p:animEffect>
                                  </p:childTnLst>
                                </p:cTn>
                              </p:par>
                            </p:childTnLst>
                          </p:cTn>
                        </p:par>
                      </p:childTnLst>
                    </p:cTn>
                  </p:par>
                  <p:par>
                    <p:cTn id="168" fill="hold">
                      <p:stCondLst>
                        <p:cond delay="indefinite"/>
                      </p:stCondLst>
                      <p:childTnLst>
                        <p:par>
                          <p:cTn id="169" fill="hold">
                            <p:stCondLst>
                              <p:cond delay="0"/>
                            </p:stCondLst>
                            <p:childTnLst>
                              <p:par>
                                <p:cTn id="170" presetID="22" presetClass="entr" presetSubtype="8" fill="hold" grpId="0" nodeType="clickEffect">
                                  <p:stCondLst>
                                    <p:cond delay="0"/>
                                  </p:stCondLst>
                                  <p:childTnLst>
                                    <p:set>
                                      <p:cBhvr>
                                        <p:cTn id="171" dur="1" fill="hold">
                                          <p:stCondLst>
                                            <p:cond delay="0"/>
                                          </p:stCondLst>
                                        </p:cTn>
                                        <p:tgtEl>
                                          <p:spTgt spid="4">
                                            <p:graphicEl>
                                              <a:chart seriesIdx="-4" categoryIdx="39" bldStep="category"/>
                                            </p:graphicEl>
                                          </p:spTgt>
                                        </p:tgtEl>
                                        <p:attrNameLst>
                                          <p:attrName>style.visibility</p:attrName>
                                        </p:attrNameLst>
                                      </p:cBhvr>
                                      <p:to>
                                        <p:strVal val="visible"/>
                                      </p:to>
                                    </p:set>
                                    <p:animEffect transition="in" filter="wipe(left)">
                                      <p:cBhvr>
                                        <p:cTn id="172" dur="500"/>
                                        <p:tgtEl>
                                          <p:spTgt spid="4">
                                            <p:graphicEl>
                                              <a:chart seriesIdx="-4" categoryIdx="39" bldStep="category"/>
                                            </p:graphicEl>
                                          </p:spTgt>
                                        </p:tgtEl>
                                      </p:cBhvr>
                                    </p:animEffect>
                                  </p:childTnLst>
                                </p:cTn>
                              </p:par>
                            </p:childTnLst>
                          </p:cTn>
                        </p:par>
                      </p:childTnLst>
                    </p:cTn>
                  </p:par>
                  <p:par>
                    <p:cTn id="173" fill="hold">
                      <p:stCondLst>
                        <p:cond delay="indefinite"/>
                      </p:stCondLst>
                      <p:childTnLst>
                        <p:par>
                          <p:cTn id="174" fill="hold">
                            <p:stCondLst>
                              <p:cond delay="0"/>
                            </p:stCondLst>
                            <p:childTnLst>
                              <p:par>
                                <p:cTn id="175" presetID="22" presetClass="entr" presetSubtype="8" fill="hold" grpId="0" nodeType="clickEffect">
                                  <p:stCondLst>
                                    <p:cond delay="0"/>
                                  </p:stCondLst>
                                  <p:childTnLst>
                                    <p:set>
                                      <p:cBhvr>
                                        <p:cTn id="176" dur="1" fill="hold">
                                          <p:stCondLst>
                                            <p:cond delay="0"/>
                                          </p:stCondLst>
                                        </p:cTn>
                                        <p:tgtEl>
                                          <p:spTgt spid="4">
                                            <p:graphicEl>
                                              <a:chart seriesIdx="-4" categoryIdx="40" bldStep="category"/>
                                            </p:graphicEl>
                                          </p:spTgt>
                                        </p:tgtEl>
                                        <p:attrNameLst>
                                          <p:attrName>style.visibility</p:attrName>
                                        </p:attrNameLst>
                                      </p:cBhvr>
                                      <p:to>
                                        <p:strVal val="visible"/>
                                      </p:to>
                                    </p:set>
                                    <p:animEffect transition="in" filter="wipe(left)">
                                      <p:cBhvr>
                                        <p:cTn id="177" dur="500"/>
                                        <p:tgtEl>
                                          <p:spTgt spid="4">
                                            <p:graphicEl>
                                              <a:chart seriesIdx="-4" categoryIdx="40" bldStep="category"/>
                                            </p:graphicEl>
                                          </p:spTgt>
                                        </p:tgtEl>
                                      </p:cBhvr>
                                    </p:animEffect>
                                  </p:childTnLst>
                                </p:cTn>
                              </p:par>
                            </p:childTnLst>
                          </p:cTn>
                        </p:par>
                      </p:childTnLst>
                    </p:cTn>
                  </p:par>
                  <p:par>
                    <p:cTn id="178" fill="hold">
                      <p:stCondLst>
                        <p:cond delay="indefinite"/>
                      </p:stCondLst>
                      <p:childTnLst>
                        <p:par>
                          <p:cTn id="179" fill="hold">
                            <p:stCondLst>
                              <p:cond delay="0"/>
                            </p:stCondLst>
                            <p:childTnLst>
                              <p:par>
                                <p:cTn id="180" presetID="22" presetClass="entr" presetSubtype="8" fill="hold" grpId="0" nodeType="clickEffect">
                                  <p:stCondLst>
                                    <p:cond delay="0"/>
                                  </p:stCondLst>
                                  <p:childTnLst>
                                    <p:set>
                                      <p:cBhvr>
                                        <p:cTn id="181" dur="1" fill="hold">
                                          <p:stCondLst>
                                            <p:cond delay="0"/>
                                          </p:stCondLst>
                                        </p:cTn>
                                        <p:tgtEl>
                                          <p:spTgt spid="4">
                                            <p:graphicEl>
                                              <a:chart seriesIdx="-4" categoryIdx="41" bldStep="category"/>
                                            </p:graphicEl>
                                          </p:spTgt>
                                        </p:tgtEl>
                                        <p:attrNameLst>
                                          <p:attrName>style.visibility</p:attrName>
                                        </p:attrNameLst>
                                      </p:cBhvr>
                                      <p:to>
                                        <p:strVal val="visible"/>
                                      </p:to>
                                    </p:set>
                                    <p:animEffect transition="in" filter="wipe(left)">
                                      <p:cBhvr>
                                        <p:cTn id="182" dur="500"/>
                                        <p:tgtEl>
                                          <p:spTgt spid="4">
                                            <p:graphicEl>
                                              <a:chart seriesIdx="-4" categoryIdx="41" bldStep="category"/>
                                            </p:graphicEl>
                                          </p:spTgt>
                                        </p:tgtEl>
                                      </p:cBhvr>
                                    </p:animEffect>
                                  </p:childTnLst>
                                </p:cTn>
                              </p:par>
                            </p:childTnLst>
                          </p:cTn>
                        </p:par>
                      </p:childTnLst>
                    </p:cTn>
                  </p:par>
                  <p:par>
                    <p:cTn id="183" fill="hold">
                      <p:stCondLst>
                        <p:cond delay="indefinite"/>
                      </p:stCondLst>
                      <p:childTnLst>
                        <p:par>
                          <p:cTn id="184" fill="hold">
                            <p:stCondLst>
                              <p:cond delay="0"/>
                            </p:stCondLst>
                            <p:childTnLst>
                              <p:par>
                                <p:cTn id="185" presetID="22" presetClass="entr" presetSubtype="8" fill="hold" grpId="0" nodeType="clickEffect">
                                  <p:stCondLst>
                                    <p:cond delay="0"/>
                                  </p:stCondLst>
                                  <p:childTnLst>
                                    <p:set>
                                      <p:cBhvr>
                                        <p:cTn id="186" dur="1" fill="hold">
                                          <p:stCondLst>
                                            <p:cond delay="0"/>
                                          </p:stCondLst>
                                        </p:cTn>
                                        <p:tgtEl>
                                          <p:spTgt spid="4">
                                            <p:graphicEl>
                                              <a:chart seriesIdx="-4" categoryIdx="42" bldStep="category"/>
                                            </p:graphicEl>
                                          </p:spTgt>
                                        </p:tgtEl>
                                        <p:attrNameLst>
                                          <p:attrName>style.visibility</p:attrName>
                                        </p:attrNameLst>
                                      </p:cBhvr>
                                      <p:to>
                                        <p:strVal val="visible"/>
                                      </p:to>
                                    </p:set>
                                    <p:animEffect transition="in" filter="wipe(left)">
                                      <p:cBhvr>
                                        <p:cTn id="187" dur="500"/>
                                        <p:tgtEl>
                                          <p:spTgt spid="4">
                                            <p:graphicEl>
                                              <a:chart seriesIdx="-4" categoryIdx="42" bldStep="category"/>
                                            </p:graphicEl>
                                          </p:spTgt>
                                        </p:tgtEl>
                                      </p:cBhvr>
                                    </p:animEffect>
                                  </p:childTnLst>
                                </p:cTn>
                              </p:par>
                            </p:childTnLst>
                          </p:cTn>
                        </p:par>
                      </p:childTnLst>
                    </p:cTn>
                  </p:par>
                  <p:par>
                    <p:cTn id="188" fill="hold">
                      <p:stCondLst>
                        <p:cond delay="indefinite"/>
                      </p:stCondLst>
                      <p:childTnLst>
                        <p:par>
                          <p:cTn id="189" fill="hold">
                            <p:stCondLst>
                              <p:cond delay="0"/>
                            </p:stCondLst>
                            <p:childTnLst>
                              <p:par>
                                <p:cTn id="190" presetID="22" presetClass="entr" presetSubtype="8" fill="hold" grpId="0" nodeType="clickEffect">
                                  <p:stCondLst>
                                    <p:cond delay="0"/>
                                  </p:stCondLst>
                                  <p:childTnLst>
                                    <p:set>
                                      <p:cBhvr>
                                        <p:cTn id="191" dur="1" fill="hold">
                                          <p:stCondLst>
                                            <p:cond delay="0"/>
                                          </p:stCondLst>
                                        </p:cTn>
                                        <p:tgtEl>
                                          <p:spTgt spid="4">
                                            <p:graphicEl>
                                              <a:chart seriesIdx="-4" categoryIdx="43" bldStep="category"/>
                                            </p:graphicEl>
                                          </p:spTgt>
                                        </p:tgtEl>
                                        <p:attrNameLst>
                                          <p:attrName>style.visibility</p:attrName>
                                        </p:attrNameLst>
                                      </p:cBhvr>
                                      <p:to>
                                        <p:strVal val="visible"/>
                                      </p:to>
                                    </p:set>
                                    <p:animEffect transition="in" filter="wipe(left)">
                                      <p:cBhvr>
                                        <p:cTn id="192" dur="500"/>
                                        <p:tgtEl>
                                          <p:spTgt spid="4">
                                            <p:graphicEl>
                                              <a:chart seriesIdx="-4" categoryIdx="43" bldStep="category"/>
                                            </p:graphicEl>
                                          </p:spTgt>
                                        </p:tgtEl>
                                      </p:cBhvr>
                                    </p:animEffect>
                                  </p:childTnLst>
                                </p:cTn>
                              </p:par>
                            </p:childTnLst>
                          </p:cTn>
                        </p:par>
                      </p:childTnLst>
                    </p:cTn>
                  </p:par>
                  <p:par>
                    <p:cTn id="193" fill="hold">
                      <p:stCondLst>
                        <p:cond delay="indefinite"/>
                      </p:stCondLst>
                      <p:childTnLst>
                        <p:par>
                          <p:cTn id="194" fill="hold">
                            <p:stCondLst>
                              <p:cond delay="0"/>
                            </p:stCondLst>
                            <p:childTnLst>
                              <p:par>
                                <p:cTn id="195" presetID="22" presetClass="entr" presetSubtype="8" fill="hold" grpId="0" nodeType="clickEffect">
                                  <p:stCondLst>
                                    <p:cond delay="0"/>
                                  </p:stCondLst>
                                  <p:childTnLst>
                                    <p:set>
                                      <p:cBhvr>
                                        <p:cTn id="196" dur="1" fill="hold">
                                          <p:stCondLst>
                                            <p:cond delay="0"/>
                                          </p:stCondLst>
                                        </p:cTn>
                                        <p:tgtEl>
                                          <p:spTgt spid="4">
                                            <p:graphicEl>
                                              <a:chart seriesIdx="-4" categoryIdx="44" bldStep="category"/>
                                            </p:graphicEl>
                                          </p:spTgt>
                                        </p:tgtEl>
                                        <p:attrNameLst>
                                          <p:attrName>style.visibility</p:attrName>
                                        </p:attrNameLst>
                                      </p:cBhvr>
                                      <p:to>
                                        <p:strVal val="visible"/>
                                      </p:to>
                                    </p:set>
                                    <p:animEffect transition="in" filter="wipe(left)">
                                      <p:cBhvr>
                                        <p:cTn id="197" dur="500"/>
                                        <p:tgtEl>
                                          <p:spTgt spid="4">
                                            <p:graphicEl>
                                              <a:chart seriesIdx="-4" categoryIdx="44" bldStep="category"/>
                                            </p:graphicEl>
                                          </p:spTgt>
                                        </p:tgtEl>
                                      </p:cBhvr>
                                    </p:animEffect>
                                  </p:childTnLst>
                                </p:cTn>
                              </p:par>
                            </p:childTnLst>
                          </p:cTn>
                        </p:par>
                      </p:childTnLst>
                    </p:cTn>
                  </p:par>
                  <p:par>
                    <p:cTn id="198" fill="hold">
                      <p:stCondLst>
                        <p:cond delay="indefinite"/>
                      </p:stCondLst>
                      <p:childTnLst>
                        <p:par>
                          <p:cTn id="199" fill="hold">
                            <p:stCondLst>
                              <p:cond delay="0"/>
                            </p:stCondLst>
                            <p:childTnLst>
                              <p:par>
                                <p:cTn id="200" presetID="22" presetClass="entr" presetSubtype="8" fill="hold" grpId="0" nodeType="clickEffect">
                                  <p:stCondLst>
                                    <p:cond delay="0"/>
                                  </p:stCondLst>
                                  <p:childTnLst>
                                    <p:set>
                                      <p:cBhvr>
                                        <p:cTn id="201" dur="1" fill="hold">
                                          <p:stCondLst>
                                            <p:cond delay="0"/>
                                          </p:stCondLst>
                                        </p:cTn>
                                        <p:tgtEl>
                                          <p:spTgt spid="4">
                                            <p:graphicEl>
                                              <a:chart seriesIdx="-4" categoryIdx="45" bldStep="category"/>
                                            </p:graphicEl>
                                          </p:spTgt>
                                        </p:tgtEl>
                                        <p:attrNameLst>
                                          <p:attrName>style.visibility</p:attrName>
                                        </p:attrNameLst>
                                      </p:cBhvr>
                                      <p:to>
                                        <p:strVal val="visible"/>
                                      </p:to>
                                    </p:set>
                                    <p:animEffect transition="in" filter="wipe(left)">
                                      <p:cBhvr>
                                        <p:cTn id="202" dur="500"/>
                                        <p:tgtEl>
                                          <p:spTgt spid="4">
                                            <p:graphicEl>
                                              <a:chart seriesIdx="-4" categoryIdx="45" bldStep="category"/>
                                            </p:graphicEl>
                                          </p:spTgt>
                                        </p:tgtEl>
                                      </p:cBhvr>
                                    </p:animEffect>
                                  </p:childTnLst>
                                </p:cTn>
                              </p:par>
                            </p:childTnLst>
                          </p:cTn>
                        </p:par>
                      </p:childTnLst>
                    </p:cTn>
                  </p:par>
                  <p:par>
                    <p:cTn id="203" fill="hold">
                      <p:stCondLst>
                        <p:cond delay="indefinite"/>
                      </p:stCondLst>
                      <p:childTnLst>
                        <p:par>
                          <p:cTn id="204" fill="hold">
                            <p:stCondLst>
                              <p:cond delay="0"/>
                            </p:stCondLst>
                            <p:childTnLst>
                              <p:par>
                                <p:cTn id="205" presetID="22" presetClass="entr" presetSubtype="8" fill="hold" grpId="0" nodeType="clickEffect">
                                  <p:stCondLst>
                                    <p:cond delay="0"/>
                                  </p:stCondLst>
                                  <p:childTnLst>
                                    <p:set>
                                      <p:cBhvr>
                                        <p:cTn id="206" dur="1" fill="hold">
                                          <p:stCondLst>
                                            <p:cond delay="0"/>
                                          </p:stCondLst>
                                        </p:cTn>
                                        <p:tgtEl>
                                          <p:spTgt spid="4">
                                            <p:graphicEl>
                                              <a:chart seriesIdx="-4" categoryIdx="46" bldStep="category"/>
                                            </p:graphicEl>
                                          </p:spTgt>
                                        </p:tgtEl>
                                        <p:attrNameLst>
                                          <p:attrName>style.visibility</p:attrName>
                                        </p:attrNameLst>
                                      </p:cBhvr>
                                      <p:to>
                                        <p:strVal val="visible"/>
                                      </p:to>
                                    </p:set>
                                    <p:animEffect transition="in" filter="wipe(left)">
                                      <p:cBhvr>
                                        <p:cTn id="207" dur="500"/>
                                        <p:tgtEl>
                                          <p:spTgt spid="4">
                                            <p:graphicEl>
                                              <a:chart seriesIdx="-4" categoryIdx="46" bldStep="category"/>
                                            </p:graphicEl>
                                          </p:spTgt>
                                        </p:tgtEl>
                                      </p:cBhvr>
                                    </p:animEffect>
                                  </p:childTnLst>
                                </p:cTn>
                              </p:par>
                            </p:childTnLst>
                          </p:cTn>
                        </p:par>
                      </p:childTnLst>
                    </p:cTn>
                  </p:par>
                  <p:par>
                    <p:cTn id="208" fill="hold">
                      <p:stCondLst>
                        <p:cond delay="indefinite"/>
                      </p:stCondLst>
                      <p:childTnLst>
                        <p:par>
                          <p:cTn id="209" fill="hold">
                            <p:stCondLst>
                              <p:cond delay="0"/>
                            </p:stCondLst>
                            <p:childTnLst>
                              <p:par>
                                <p:cTn id="210" presetID="22" presetClass="entr" presetSubtype="8" fill="hold" grpId="0" nodeType="clickEffect">
                                  <p:stCondLst>
                                    <p:cond delay="0"/>
                                  </p:stCondLst>
                                  <p:childTnLst>
                                    <p:set>
                                      <p:cBhvr>
                                        <p:cTn id="211" dur="1" fill="hold">
                                          <p:stCondLst>
                                            <p:cond delay="0"/>
                                          </p:stCondLst>
                                        </p:cTn>
                                        <p:tgtEl>
                                          <p:spTgt spid="4">
                                            <p:graphicEl>
                                              <a:chart seriesIdx="-4" categoryIdx="47" bldStep="category"/>
                                            </p:graphicEl>
                                          </p:spTgt>
                                        </p:tgtEl>
                                        <p:attrNameLst>
                                          <p:attrName>style.visibility</p:attrName>
                                        </p:attrNameLst>
                                      </p:cBhvr>
                                      <p:to>
                                        <p:strVal val="visible"/>
                                      </p:to>
                                    </p:set>
                                    <p:animEffect transition="in" filter="wipe(left)">
                                      <p:cBhvr>
                                        <p:cTn id="212" dur="500"/>
                                        <p:tgtEl>
                                          <p:spTgt spid="4">
                                            <p:graphicEl>
                                              <a:chart seriesIdx="-4" categoryIdx="47" bldStep="category"/>
                                            </p:graphicEl>
                                          </p:spTgt>
                                        </p:tgtEl>
                                      </p:cBhvr>
                                    </p:animEffect>
                                  </p:childTnLst>
                                </p:cTn>
                              </p:par>
                            </p:childTnLst>
                          </p:cTn>
                        </p:par>
                      </p:childTnLst>
                    </p:cTn>
                  </p:par>
                  <p:par>
                    <p:cTn id="213" fill="hold">
                      <p:stCondLst>
                        <p:cond delay="indefinite"/>
                      </p:stCondLst>
                      <p:childTnLst>
                        <p:par>
                          <p:cTn id="214" fill="hold">
                            <p:stCondLst>
                              <p:cond delay="0"/>
                            </p:stCondLst>
                            <p:childTnLst>
                              <p:par>
                                <p:cTn id="215" presetID="22" presetClass="entr" presetSubtype="8" fill="hold" grpId="0" nodeType="clickEffect">
                                  <p:stCondLst>
                                    <p:cond delay="0"/>
                                  </p:stCondLst>
                                  <p:childTnLst>
                                    <p:set>
                                      <p:cBhvr>
                                        <p:cTn id="216" dur="1" fill="hold">
                                          <p:stCondLst>
                                            <p:cond delay="0"/>
                                          </p:stCondLst>
                                        </p:cTn>
                                        <p:tgtEl>
                                          <p:spTgt spid="4">
                                            <p:graphicEl>
                                              <a:chart seriesIdx="-4" categoryIdx="48" bldStep="category"/>
                                            </p:graphicEl>
                                          </p:spTgt>
                                        </p:tgtEl>
                                        <p:attrNameLst>
                                          <p:attrName>style.visibility</p:attrName>
                                        </p:attrNameLst>
                                      </p:cBhvr>
                                      <p:to>
                                        <p:strVal val="visible"/>
                                      </p:to>
                                    </p:set>
                                    <p:animEffect transition="in" filter="wipe(left)">
                                      <p:cBhvr>
                                        <p:cTn id="217" dur="500"/>
                                        <p:tgtEl>
                                          <p:spTgt spid="4">
                                            <p:graphicEl>
                                              <a:chart seriesIdx="-4" categoryIdx="48" bldStep="category"/>
                                            </p:graphicEl>
                                          </p:spTgt>
                                        </p:tgtEl>
                                      </p:cBhvr>
                                    </p:animEffect>
                                  </p:childTnLst>
                                </p:cTn>
                              </p:par>
                            </p:childTnLst>
                          </p:cTn>
                        </p:par>
                      </p:childTnLst>
                    </p:cTn>
                  </p:par>
                  <p:par>
                    <p:cTn id="218" fill="hold">
                      <p:stCondLst>
                        <p:cond delay="indefinite"/>
                      </p:stCondLst>
                      <p:childTnLst>
                        <p:par>
                          <p:cTn id="219" fill="hold">
                            <p:stCondLst>
                              <p:cond delay="0"/>
                            </p:stCondLst>
                            <p:childTnLst>
                              <p:par>
                                <p:cTn id="220" presetID="22" presetClass="entr" presetSubtype="8" fill="hold" grpId="0" nodeType="clickEffect">
                                  <p:stCondLst>
                                    <p:cond delay="0"/>
                                  </p:stCondLst>
                                  <p:childTnLst>
                                    <p:set>
                                      <p:cBhvr>
                                        <p:cTn id="221" dur="1" fill="hold">
                                          <p:stCondLst>
                                            <p:cond delay="0"/>
                                          </p:stCondLst>
                                        </p:cTn>
                                        <p:tgtEl>
                                          <p:spTgt spid="4">
                                            <p:graphicEl>
                                              <a:chart seriesIdx="-4" categoryIdx="49" bldStep="category"/>
                                            </p:graphicEl>
                                          </p:spTgt>
                                        </p:tgtEl>
                                        <p:attrNameLst>
                                          <p:attrName>style.visibility</p:attrName>
                                        </p:attrNameLst>
                                      </p:cBhvr>
                                      <p:to>
                                        <p:strVal val="visible"/>
                                      </p:to>
                                    </p:set>
                                    <p:animEffect transition="in" filter="wipe(left)">
                                      <p:cBhvr>
                                        <p:cTn id="222" dur="500"/>
                                        <p:tgtEl>
                                          <p:spTgt spid="4">
                                            <p:graphicEl>
                                              <a:chart seriesIdx="-4" categoryIdx="49" bldStep="category"/>
                                            </p:graphicEl>
                                          </p:spTgt>
                                        </p:tgtEl>
                                      </p:cBhvr>
                                    </p:animEffect>
                                  </p:childTnLst>
                                </p:cTn>
                              </p:par>
                            </p:childTnLst>
                          </p:cTn>
                        </p:par>
                      </p:childTnLst>
                    </p:cTn>
                  </p:par>
                  <p:par>
                    <p:cTn id="223" fill="hold">
                      <p:stCondLst>
                        <p:cond delay="indefinite"/>
                      </p:stCondLst>
                      <p:childTnLst>
                        <p:par>
                          <p:cTn id="224" fill="hold">
                            <p:stCondLst>
                              <p:cond delay="0"/>
                            </p:stCondLst>
                            <p:childTnLst>
                              <p:par>
                                <p:cTn id="225" presetID="22" presetClass="entr" presetSubtype="8" fill="hold" grpId="0" nodeType="clickEffect">
                                  <p:stCondLst>
                                    <p:cond delay="0"/>
                                  </p:stCondLst>
                                  <p:childTnLst>
                                    <p:set>
                                      <p:cBhvr>
                                        <p:cTn id="226" dur="1" fill="hold">
                                          <p:stCondLst>
                                            <p:cond delay="0"/>
                                          </p:stCondLst>
                                        </p:cTn>
                                        <p:tgtEl>
                                          <p:spTgt spid="4">
                                            <p:graphicEl>
                                              <a:chart seriesIdx="-4" categoryIdx="50" bldStep="category"/>
                                            </p:graphicEl>
                                          </p:spTgt>
                                        </p:tgtEl>
                                        <p:attrNameLst>
                                          <p:attrName>style.visibility</p:attrName>
                                        </p:attrNameLst>
                                      </p:cBhvr>
                                      <p:to>
                                        <p:strVal val="visible"/>
                                      </p:to>
                                    </p:set>
                                    <p:animEffect transition="in" filter="wipe(left)">
                                      <p:cBhvr>
                                        <p:cTn id="227" dur="500"/>
                                        <p:tgtEl>
                                          <p:spTgt spid="4">
                                            <p:graphicEl>
                                              <a:chart seriesIdx="-4" categoryIdx="50"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DDA50-2735-C0CD-E4AC-45D59A09E102}"/>
              </a:ext>
            </a:extLst>
          </p:cNvPr>
          <p:cNvSpPr>
            <a:spLocks noGrp="1"/>
          </p:cNvSpPr>
          <p:nvPr>
            <p:ph type="title"/>
          </p:nvPr>
        </p:nvSpPr>
        <p:spPr/>
        <p:txBody>
          <a:bodyPr>
            <a:normAutofit/>
          </a:bodyPr>
          <a:lstStyle/>
          <a:p>
            <a:r>
              <a:rPr lang="en-US" sz="2400" i="1" dirty="0" err="1"/>
              <a:t>În</a:t>
            </a:r>
            <a:r>
              <a:rPr lang="en-US" sz="2400" i="1" dirty="0"/>
              <a:t> </a:t>
            </a:r>
            <a:r>
              <a:rPr lang="en-US" sz="2400" i="1" dirty="0" err="1"/>
              <a:t>opinia</a:t>
            </a:r>
            <a:r>
              <a:rPr lang="en-US" sz="2400" i="1" dirty="0"/>
              <a:t> </a:t>
            </a:r>
            <a:r>
              <a:rPr lang="en-US" sz="2400" i="1" dirty="0" err="1"/>
              <a:t>dvs</a:t>
            </a:r>
            <a:r>
              <a:rPr lang="en-US" sz="2400" i="1" dirty="0"/>
              <a:t>., </a:t>
            </a:r>
            <a:r>
              <a:rPr lang="en-US" sz="2400" i="1" dirty="0" err="1"/>
              <a:t>în</a:t>
            </a:r>
            <a:r>
              <a:rPr lang="en-US" sz="2400" i="1" dirty="0"/>
              <a:t> general, </a:t>
            </a:r>
            <a:r>
              <a:rPr lang="en-US" sz="2400" i="1" dirty="0" err="1"/>
              <a:t>în</a:t>
            </a:r>
            <a:r>
              <a:rPr lang="en-US" sz="2400" i="1" dirty="0"/>
              <a:t> </a:t>
            </a:r>
            <a:r>
              <a:rPr lang="en-US" sz="2400" i="1" dirty="0" err="1"/>
              <a:t>lume</a:t>
            </a:r>
            <a:r>
              <a:rPr lang="en-US" sz="2400" i="1" dirty="0"/>
              <a:t> </a:t>
            </a:r>
            <a:r>
              <a:rPr lang="en-US" sz="2400" i="1" dirty="0" err="1"/>
              <a:t>credeți</a:t>
            </a:r>
            <a:r>
              <a:rPr lang="en-US" sz="2400" i="1" dirty="0"/>
              <a:t> </a:t>
            </a:r>
            <a:r>
              <a:rPr lang="en-US" sz="2400" i="1" dirty="0" err="1"/>
              <a:t>că</a:t>
            </a:r>
            <a:r>
              <a:rPr lang="en-US" sz="2400" i="1" dirty="0"/>
              <a:t> </a:t>
            </a:r>
            <a:r>
              <a:rPr lang="en-US" sz="2400" i="1" dirty="0" err="1"/>
              <a:t>lucrurile</a:t>
            </a:r>
            <a:r>
              <a:rPr lang="en-US" sz="2400" i="1" dirty="0"/>
              <a:t> </a:t>
            </a:r>
            <a:r>
              <a:rPr lang="en-US" sz="2400" i="1" dirty="0" err="1"/>
              <a:t>merg</a:t>
            </a:r>
            <a:r>
              <a:rPr lang="en-US" sz="2400" i="1" dirty="0"/>
              <a:t> </a:t>
            </a:r>
            <a:r>
              <a:rPr lang="en-US" sz="2400" i="1" dirty="0" err="1"/>
              <a:t>într</a:t>
            </a:r>
            <a:r>
              <a:rPr lang="en-US" sz="2400" i="1" dirty="0"/>
              <a:t>-o </a:t>
            </a:r>
            <a:r>
              <a:rPr lang="en-US" sz="2400" i="1" dirty="0" err="1"/>
              <a:t>direcție</a:t>
            </a:r>
            <a:r>
              <a:rPr lang="en-US" sz="2400" i="1" dirty="0"/>
              <a:t> </a:t>
            </a:r>
            <a:r>
              <a:rPr lang="en-US" sz="2400" i="1" dirty="0" err="1"/>
              <a:t>corectă</a:t>
            </a:r>
            <a:r>
              <a:rPr lang="en-US" sz="2400" i="1" dirty="0"/>
              <a:t> </a:t>
            </a:r>
            <a:r>
              <a:rPr lang="en-US" sz="2400" i="1" dirty="0" err="1"/>
              <a:t>sau</a:t>
            </a:r>
            <a:r>
              <a:rPr lang="en-US" sz="2400" i="1" dirty="0"/>
              <a:t> </a:t>
            </a:r>
            <a:r>
              <a:rPr lang="en-US" sz="2400" i="1" dirty="0" err="1"/>
              <a:t>într</a:t>
            </a:r>
            <a:r>
              <a:rPr lang="en-US" sz="2400" i="1" dirty="0"/>
              <a:t>-o </a:t>
            </a:r>
            <a:r>
              <a:rPr lang="en-US" sz="2400" i="1" dirty="0" err="1"/>
              <a:t>direcție</a:t>
            </a:r>
            <a:r>
              <a:rPr lang="en-US" sz="2400" i="1" dirty="0"/>
              <a:t> </a:t>
            </a:r>
            <a:r>
              <a:rPr lang="en-US" sz="2400" i="1" dirty="0" err="1"/>
              <a:t>greșită</a:t>
            </a:r>
            <a:r>
              <a:rPr lang="en-US" sz="2400" i="1" dirty="0"/>
              <a:t>?</a:t>
            </a:r>
          </a:p>
        </p:txBody>
      </p:sp>
      <p:graphicFrame>
        <p:nvGraphicFramePr>
          <p:cNvPr id="6" name="Chart Placeholder 5">
            <a:extLst>
              <a:ext uri="{FF2B5EF4-FFF2-40B4-BE49-F238E27FC236}">
                <a16:creationId xmlns:a16="http://schemas.microsoft.com/office/drawing/2014/main" id="{1B28BB9A-03D1-79C9-77F7-3684906E39D6}"/>
              </a:ext>
            </a:extLst>
          </p:cNvPr>
          <p:cNvGraphicFramePr>
            <a:graphicFrameLocks noGrp="1"/>
          </p:cNvGraphicFramePr>
          <p:nvPr>
            <p:ph type="chart" idx="1"/>
            <p:extLst>
              <p:ext uri="{D42A27DB-BD31-4B8C-83A1-F6EECF244321}">
                <p14:modId xmlns:p14="http://schemas.microsoft.com/office/powerpoint/2010/main" val="160566892"/>
              </p:ext>
            </p:extLst>
          </p:nvPr>
        </p:nvGraphicFramePr>
        <p:xfrm>
          <a:off x="623888" y="1586572"/>
          <a:ext cx="10972800" cy="4525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49369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891" y="156781"/>
            <a:ext cx="10515600" cy="1325563"/>
          </a:xfrm>
        </p:spPr>
        <p:txBody>
          <a:bodyPr>
            <a:normAutofit/>
          </a:bodyPr>
          <a:lstStyle/>
          <a:p>
            <a:r>
              <a:rPr lang="ro-RO" sz="2400" i="1" dirty="0"/>
              <a:t>Dar în general în lume credeți că lucrurile merg într-o </a:t>
            </a:r>
            <a:r>
              <a:rPr lang="ro-RO" sz="2400" i="1" dirty="0" err="1"/>
              <a:t>direcţie</a:t>
            </a:r>
            <a:r>
              <a:rPr lang="ro-RO" sz="2400" i="1" dirty="0"/>
              <a:t> bună sau merg într-o </a:t>
            </a:r>
            <a:r>
              <a:rPr lang="ro-RO" sz="2400" i="1" dirty="0" err="1"/>
              <a:t>direcţie</a:t>
            </a:r>
            <a:r>
              <a:rPr lang="ro-RO" sz="2400" i="1" dirty="0"/>
              <a:t> </a:t>
            </a:r>
            <a:r>
              <a:rPr lang="ro-RO" sz="2400" i="1" dirty="0" err="1"/>
              <a:t>greşită</a:t>
            </a:r>
            <a:r>
              <a:rPr lang="ro-RO" sz="2400" i="1" dirty="0"/>
              <a:t>? </a:t>
            </a:r>
            <a:endParaRPr lang="en-US" sz="2400" i="1" dirty="0"/>
          </a:p>
        </p:txBody>
      </p:sp>
      <p:graphicFrame>
        <p:nvGraphicFramePr>
          <p:cNvPr id="4" name="Chart Placeholder 3"/>
          <p:cNvGraphicFramePr>
            <a:graphicFrameLocks noGrp="1"/>
          </p:cNvGraphicFramePr>
          <p:nvPr>
            <p:ph idx="1"/>
            <p:extLst>
              <p:ext uri="{D42A27DB-BD31-4B8C-83A1-F6EECF244321}">
                <p14:modId xmlns:p14="http://schemas.microsoft.com/office/powerpoint/2010/main" val="2087637803"/>
              </p:ext>
            </p:extLst>
          </p:nvPr>
        </p:nvGraphicFramePr>
        <p:xfrm>
          <a:off x="393539" y="1319515"/>
          <a:ext cx="9817261" cy="48066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8191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Effect transition="in" filter="wipe(left)">
                                      <p:cBhvr>
                                        <p:cTn id="7" dur="500"/>
                                        <p:tgtEl>
                                          <p:spTgt spid="4">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graphicEl>
                                              <a:chart seriesIdx="-4" categoryIdx="0" bldStep="category"/>
                                            </p:graphicEl>
                                          </p:spTgt>
                                        </p:tgtEl>
                                        <p:attrNameLst>
                                          <p:attrName>style.visibility</p:attrName>
                                        </p:attrNameLst>
                                      </p:cBhvr>
                                      <p:to>
                                        <p:strVal val="visible"/>
                                      </p:to>
                                    </p:set>
                                    <p:animEffect transition="in" filter="wipe(left)">
                                      <p:cBhvr>
                                        <p:cTn id="11" dur="500"/>
                                        <p:tgtEl>
                                          <p:spTgt spid="4">
                                            <p:graphicEl>
                                              <a:chart seriesIdx="-4" categoryIdx="0" bldStep="category"/>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graphicEl>
                                              <a:chart seriesIdx="-4" categoryIdx="1" bldStep="category"/>
                                            </p:graphicEl>
                                          </p:spTgt>
                                        </p:tgtEl>
                                        <p:attrNameLst>
                                          <p:attrName>style.visibility</p:attrName>
                                        </p:attrNameLst>
                                      </p:cBhvr>
                                      <p:to>
                                        <p:strVal val="visible"/>
                                      </p:to>
                                    </p:set>
                                    <p:animEffect transition="in" filter="wipe(left)">
                                      <p:cBhvr>
                                        <p:cTn id="15" dur="500"/>
                                        <p:tgtEl>
                                          <p:spTgt spid="4">
                                            <p:graphicEl>
                                              <a:chart seriesIdx="-4" categoryIdx="1" bldStep="category"/>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graphicEl>
                                              <a:chart seriesIdx="-4" categoryIdx="2" bldStep="category"/>
                                            </p:graphicEl>
                                          </p:spTgt>
                                        </p:tgtEl>
                                        <p:attrNameLst>
                                          <p:attrName>style.visibility</p:attrName>
                                        </p:attrNameLst>
                                      </p:cBhvr>
                                      <p:to>
                                        <p:strVal val="visible"/>
                                      </p:to>
                                    </p:set>
                                    <p:animEffect transition="in" filter="wipe(left)">
                                      <p:cBhvr>
                                        <p:cTn id="19" dur="500"/>
                                        <p:tgtEl>
                                          <p:spTgt spid="4">
                                            <p:graphicEl>
                                              <a:chart seriesIdx="-4" categoryIdx="2" bldStep="category"/>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graphicEl>
                                              <a:chart seriesIdx="-4" categoryIdx="3" bldStep="category"/>
                                            </p:graphicEl>
                                          </p:spTgt>
                                        </p:tgtEl>
                                        <p:attrNameLst>
                                          <p:attrName>style.visibility</p:attrName>
                                        </p:attrNameLst>
                                      </p:cBhvr>
                                      <p:to>
                                        <p:strVal val="visible"/>
                                      </p:to>
                                    </p:set>
                                    <p:animEffect transition="in" filter="wipe(left)">
                                      <p:cBhvr>
                                        <p:cTn id="23" dur="500"/>
                                        <p:tgtEl>
                                          <p:spTgt spid="4">
                                            <p:graphicEl>
                                              <a:chart seriesIdx="-4" categoryIdx="3" bldStep="category"/>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graphicEl>
                                              <a:chart seriesIdx="-4" categoryIdx="4" bldStep="category"/>
                                            </p:graphicEl>
                                          </p:spTgt>
                                        </p:tgtEl>
                                        <p:attrNameLst>
                                          <p:attrName>style.visibility</p:attrName>
                                        </p:attrNameLst>
                                      </p:cBhvr>
                                      <p:to>
                                        <p:strVal val="visible"/>
                                      </p:to>
                                    </p:set>
                                    <p:animEffect transition="in" filter="wipe(left)">
                                      <p:cBhvr>
                                        <p:cTn id="27" dur="500"/>
                                        <p:tgtEl>
                                          <p:spTgt spid="4">
                                            <p:graphicEl>
                                              <a:chart seriesIdx="-4" categoryIdx="4" bldStep="category"/>
                                            </p:graphic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
                                            <p:graphicEl>
                                              <a:chart seriesIdx="-4" categoryIdx="5" bldStep="category"/>
                                            </p:graphicEl>
                                          </p:spTgt>
                                        </p:tgtEl>
                                        <p:attrNameLst>
                                          <p:attrName>style.visibility</p:attrName>
                                        </p:attrNameLst>
                                      </p:cBhvr>
                                      <p:to>
                                        <p:strVal val="visible"/>
                                      </p:to>
                                    </p:set>
                                    <p:animEffect transition="in" filter="wipe(left)">
                                      <p:cBhvr>
                                        <p:cTn id="31" dur="500"/>
                                        <p:tgtEl>
                                          <p:spTgt spid="4">
                                            <p:graphicEl>
                                              <a:chart seriesIdx="-4" categoryIdx="5" bldStep="category"/>
                                            </p:graphic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
                                            <p:graphicEl>
                                              <a:chart seriesIdx="-4" categoryIdx="6" bldStep="category"/>
                                            </p:graphicEl>
                                          </p:spTgt>
                                        </p:tgtEl>
                                        <p:attrNameLst>
                                          <p:attrName>style.visibility</p:attrName>
                                        </p:attrNameLst>
                                      </p:cBhvr>
                                      <p:to>
                                        <p:strVal val="visible"/>
                                      </p:to>
                                    </p:set>
                                    <p:animEffect transition="in" filter="wipe(left)">
                                      <p:cBhvr>
                                        <p:cTn id="35" dur="500"/>
                                        <p:tgtEl>
                                          <p:spTgt spid="4">
                                            <p:graphicEl>
                                              <a:chart seriesIdx="-4" categoryIdx="6" bldStep="category"/>
                                            </p:graphic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
                                            <p:graphicEl>
                                              <a:chart seriesIdx="-4" categoryIdx="7" bldStep="category"/>
                                            </p:graphicEl>
                                          </p:spTgt>
                                        </p:tgtEl>
                                        <p:attrNameLst>
                                          <p:attrName>style.visibility</p:attrName>
                                        </p:attrNameLst>
                                      </p:cBhvr>
                                      <p:to>
                                        <p:strVal val="visible"/>
                                      </p:to>
                                    </p:set>
                                    <p:animEffect transition="in" filter="wipe(left)">
                                      <p:cBhvr>
                                        <p:cTn id="39" dur="500"/>
                                        <p:tgtEl>
                                          <p:spTgt spid="4">
                                            <p:graphicEl>
                                              <a:chart seriesIdx="-4" categoryIdx="7" bldStep="category"/>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4">
                                            <p:graphicEl>
                                              <a:chart seriesIdx="-4" categoryIdx="8" bldStep="category"/>
                                            </p:graphicEl>
                                          </p:spTgt>
                                        </p:tgtEl>
                                        <p:attrNameLst>
                                          <p:attrName>style.visibility</p:attrName>
                                        </p:attrNameLst>
                                      </p:cBhvr>
                                      <p:to>
                                        <p:strVal val="visible"/>
                                      </p:to>
                                    </p:set>
                                    <p:animEffect transition="in" filter="wipe(left)">
                                      <p:cBhvr>
                                        <p:cTn id="44" dur="500"/>
                                        <p:tgtEl>
                                          <p:spTgt spid="4">
                                            <p:graphicEl>
                                              <a:chart seriesIdx="-4" categoryIdx="8" bldStep="category"/>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4">
                                            <p:graphicEl>
                                              <a:chart seriesIdx="-4" categoryIdx="9" bldStep="category"/>
                                            </p:graphicEl>
                                          </p:spTgt>
                                        </p:tgtEl>
                                        <p:attrNameLst>
                                          <p:attrName>style.visibility</p:attrName>
                                        </p:attrNameLst>
                                      </p:cBhvr>
                                      <p:to>
                                        <p:strVal val="visible"/>
                                      </p:to>
                                    </p:set>
                                    <p:animEffect transition="in" filter="wipe(left)">
                                      <p:cBhvr>
                                        <p:cTn id="49" dur="500"/>
                                        <p:tgtEl>
                                          <p:spTgt spid="4">
                                            <p:graphicEl>
                                              <a:chart seriesIdx="-4" categoryIdx="9" bldStep="category"/>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4">
                                            <p:graphicEl>
                                              <a:chart seriesIdx="-4" categoryIdx="10" bldStep="category"/>
                                            </p:graphicEl>
                                          </p:spTgt>
                                        </p:tgtEl>
                                        <p:attrNameLst>
                                          <p:attrName>style.visibility</p:attrName>
                                        </p:attrNameLst>
                                      </p:cBhvr>
                                      <p:to>
                                        <p:strVal val="visible"/>
                                      </p:to>
                                    </p:set>
                                    <p:animEffect transition="in" filter="wipe(left)">
                                      <p:cBhvr>
                                        <p:cTn id="54" dur="500"/>
                                        <p:tgtEl>
                                          <p:spTgt spid="4">
                                            <p:graphicEl>
                                              <a:chart seriesIdx="-4" categoryIdx="10" bldStep="category"/>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4">
                                            <p:graphicEl>
                                              <a:chart seriesIdx="-4" categoryIdx="11" bldStep="category"/>
                                            </p:graphicEl>
                                          </p:spTgt>
                                        </p:tgtEl>
                                        <p:attrNameLst>
                                          <p:attrName>style.visibility</p:attrName>
                                        </p:attrNameLst>
                                      </p:cBhvr>
                                      <p:to>
                                        <p:strVal val="visible"/>
                                      </p:to>
                                    </p:set>
                                    <p:animEffect transition="in" filter="wipe(left)">
                                      <p:cBhvr>
                                        <p:cTn id="59" dur="500"/>
                                        <p:tgtEl>
                                          <p:spTgt spid="4">
                                            <p:graphicEl>
                                              <a:chart seriesIdx="-4" categoryIdx="11" bldStep="category"/>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4">
                                            <p:graphicEl>
                                              <a:chart seriesIdx="-4" categoryIdx="12" bldStep="category"/>
                                            </p:graphicEl>
                                          </p:spTgt>
                                        </p:tgtEl>
                                        <p:attrNameLst>
                                          <p:attrName>style.visibility</p:attrName>
                                        </p:attrNameLst>
                                      </p:cBhvr>
                                      <p:to>
                                        <p:strVal val="visible"/>
                                      </p:to>
                                    </p:set>
                                    <p:animEffect transition="in" filter="wipe(left)">
                                      <p:cBhvr>
                                        <p:cTn id="64" dur="500"/>
                                        <p:tgtEl>
                                          <p:spTgt spid="4">
                                            <p:graphicEl>
                                              <a:chart seriesIdx="-4" categoryIdx="12" bldStep="category"/>
                                            </p:graphicEl>
                                          </p:spTgt>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4">
                                            <p:graphicEl>
                                              <a:chart seriesIdx="-4" categoryIdx="13" bldStep="category"/>
                                            </p:graphicEl>
                                          </p:spTgt>
                                        </p:tgtEl>
                                        <p:attrNameLst>
                                          <p:attrName>style.visibility</p:attrName>
                                        </p:attrNameLst>
                                      </p:cBhvr>
                                      <p:to>
                                        <p:strVal val="visible"/>
                                      </p:to>
                                    </p:set>
                                    <p:animEffect transition="in" filter="wipe(left)">
                                      <p:cBhvr>
                                        <p:cTn id="69" dur="500"/>
                                        <p:tgtEl>
                                          <p:spTgt spid="4">
                                            <p:graphicEl>
                                              <a:chart seriesIdx="-4" categoryIdx="13" bldStep="category"/>
                                            </p:graphicEl>
                                          </p:spTgt>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4">
                                            <p:graphicEl>
                                              <a:chart seriesIdx="-4" categoryIdx="14" bldStep="category"/>
                                            </p:graphicEl>
                                          </p:spTgt>
                                        </p:tgtEl>
                                        <p:attrNameLst>
                                          <p:attrName>style.visibility</p:attrName>
                                        </p:attrNameLst>
                                      </p:cBhvr>
                                      <p:to>
                                        <p:strVal val="visible"/>
                                      </p:to>
                                    </p:set>
                                    <p:animEffect transition="in" filter="wipe(left)">
                                      <p:cBhvr>
                                        <p:cTn id="74" dur="500"/>
                                        <p:tgtEl>
                                          <p:spTgt spid="4">
                                            <p:graphicEl>
                                              <a:chart seriesIdx="-4" categoryIdx="14" bldStep="category"/>
                                            </p:graphicEl>
                                          </p:spTgt>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4">
                                            <p:graphicEl>
                                              <a:chart seriesIdx="-4" categoryIdx="15" bldStep="category"/>
                                            </p:graphicEl>
                                          </p:spTgt>
                                        </p:tgtEl>
                                        <p:attrNameLst>
                                          <p:attrName>style.visibility</p:attrName>
                                        </p:attrNameLst>
                                      </p:cBhvr>
                                      <p:to>
                                        <p:strVal val="visible"/>
                                      </p:to>
                                    </p:set>
                                    <p:animEffect transition="in" filter="wipe(left)">
                                      <p:cBhvr>
                                        <p:cTn id="79" dur="500"/>
                                        <p:tgtEl>
                                          <p:spTgt spid="4">
                                            <p:graphicEl>
                                              <a:chart seriesIdx="-4" categoryIdx="15" bldStep="category"/>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8" fill="hold" grpId="0" nodeType="clickEffect">
                                  <p:stCondLst>
                                    <p:cond delay="0"/>
                                  </p:stCondLst>
                                  <p:childTnLst>
                                    <p:set>
                                      <p:cBhvr>
                                        <p:cTn id="83" dur="1" fill="hold">
                                          <p:stCondLst>
                                            <p:cond delay="0"/>
                                          </p:stCondLst>
                                        </p:cTn>
                                        <p:tgtEl>
                                          <p:spTgt spid="4">
                                            <p:graphicEl>
                                              <a:chart seriesIdx="-4" categoryIdx="16" bldStep="category"/>
                                            </p:graphicEl>
                                          </p:spTgt>
                                        </p:tgtEl>
                                        <p:attrNameLst>
                                          <p:attrName>style.visibility</p:attrName>
                                        </p:attrNameLst>
                                      </p:cBhvr>
                                      <p:to>
                                        <p:strVal val="visible"/>
                                      </p:to>
                                    </p:set>
                                    <p:animEffect transition="in" filter="wipe(left)">
                                      <p:cBhvr>
                                        <p:cTn id="84" dur="500"/>
                                        <p:tgtEl>
                                          <p:spTgt spid="4">
                                            <p:graphicEl>
                                              <a:chart seriesIdx="-4" categoryIdx="16" bldStep="category"/>
                                            </p:graphicEl>
                                          </p:spTgt>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grpId="0" nodeType="clickEffect">
                                  <p:stCondLst>
                                    <p:cond delay="0"/>
                                  </p:stCondLst>
                                  <p:childTnLst>
                                    <p:set>
                                      <p:cBhvr>
                                        <p:cTn id="88" dur="1" fill="hold">
                                          <p:stCondLst>
                                            <p:cond delay="0"/>
                                          </p:stCondLst>
                                        </p:cTn>
                                        <p:tgtEl>
                                          <p:spTgt spid="4">
                                            <p:graphicEl>
                                              <a:chart seriesIdx="-4" categoryIdx="17" bldStep="category"/>
                                            </p:graphicEl>
                                          </p:spTgt>
                                        </p:tgtEl>
                                        <p:attrNameLst>
                                          <p:attrName>style.visibility</p:attrName>
                                        </p:attrNameLst>
                                      </p:cBhvr>
                                      <p:to>
                                        <p:strVal val="visible"/>
                                      </p:to>
                                    </p:set>
                                    <p:animEffect transition="in" filter="wipe(left)">
                                      <p:cBhvr>
                                        <p:cTn id="89" dur="500"/>
                                        <p:tgtEl>
                                          <p:spTgt spid="4">
                                            <p:graphicEl>
                                              <a:chart seriesIdx="-4" categoryIdx="17" bldStep="category"/>
                                            </p:graphicEl>
                                          </p:spTgt>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8" fill="hold" grpId="0" nodeType="clickEffect">
                                  <p:stCondLst>
                                    <p:cond delay="0"/>
                                  </p:stCondLst>
                                  <p:childTnLst>
                                    <p:set>
                                      <p:cBhvr>
                                        <p:cTn id="93" dur="1" fill="hold">
                                          <p:stCondLst>
                                            <p:cond delay="0"/>
                                          </p:stCondLst>
                                        </p:cTn>
                                        <p:tgtEl>
                                          <p:spTgt spid="4">
                                            <p:graphicEl>
                                              <a:chart seriesIdx="-4" categoryIdx="18" bldStep="category"/>
                                            </p:graphicEl>
                                          </p:spTgt>
                                        </p:tgtEl>
                                        <p:attrNameLst>
                                          <p:attrName>style.visibility</p:attrName>
                                        </p:attrNameLst>
                                      </p:cBhvr>
                                      <p:to>
                                        <p:strVal val="visible"/>
                                      </p:to>
                                    </p:set>
                                    <p:animEffect transition="in" filter="wipe(left)">
                                      <p:cBhvr>
                                        <p:cTn id="94" dur="500"/>
                                        <p:tgtEl>
                                          <p:spTgt spid="4">
                                            <p:graphicEl>
                                              <a:chart seriesIdx="-4" categoryIdx="18" bldStep="category"/>
                                            </p:graphicEl>
                                          </p:spTgt>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4">
                                            <p:graphicEl>
                                              <a:chart seriesIdx="-4" categoryIdx="19" bldStep="category"/>
                                            </p:graphicEl>
                                          </p:spTgt>
                                        </p:tgtEl>
                                        <p:attrNameLst>
                                          <p:attrName>style.visibility</p:attrName>
                                        </p:attrNameLst>
                                      </p:cBhvr>
                                      <p:to>
                                        <p:strVal val="visible"/>
                                      </p:to>
                                    </p:set>
                                    <p:animEffect transition="in" filter="wipe(left)">
                                      <p:cBhvr>
                                        <p:cTn id="99" dur="500"/>
                                        <p:tgtEl>
                                          <p:spTgt spid="4">
                                            <p:graphicEl>
                                              <a:chart seriesIdx="-4" categoryIdx="19" bldStep="category"/>
                                            </p:graphicEl>
                                          </p:spTgt>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grpId="0" nodeType="clickEffect">
                                  <p:stCondLst>
                                    <p:cond delay="0"/>
                                  </p:stCondLst>
                                  <p:childTnLst>
                                    <p:set>
                                      <p:cBhvr>
                                        <p:cTn id="103" dur="1" fill="hold">
                                          <p:stCondLst>
                                            <p:cond delay="0"/>
                                          </p:stCondLst>
                                        </p:cTn>
                                        <p:tgtEl>
                                          <p:spTgt spid="4">
                                            <p:graphicEl>
                                              <a:chart seriesIdx="-4" categoryIdx="20" bldStep="category"/>
                                            </p:graphicEl>
                                          </p:spTgt>
                                        </p:tgtEl>
                                        <p:attrNameLst>
                                          <p:attrName>style.visibility</p:attrName>
                                        </p:attrNameLst>
                                      </p:cBhvr>
                                      <p:to>
                                        <p:strVal val="visible"/>
                                      </p:to>
                                    </p:set>
                                    <p:animEffect transition="in" filter="wipe(left)">
                                      <p:cBhvr>
                                        <p:cTn id="104" dur="500"/>
                                        <p:tgtEl>
                                          <p:spTgt spid="4">
                                            <p:graphicEl>
                                              <a:chart seriesIdx="-4" categoryIdx="20" bldStep="category"/>
                                            </p:graphicEl>
                                          </p:spTgt>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4">
                                            <p:graphicEl>
                                              <a:chart seriesIdx="-4" categoryIdx="21" bldStep="category"/>
                                            </p:graphicEl>
                                          </p:spTgt>
                                        </p:tgtEl>
                                        <p:attrNameLst>
                                          <p:attrName>style.visibility</p:attrName>
                                        </p:attrNameLst>
                                      </p:cBhvr>
                                      <p:to>
                                        <p:strVal val="visible"/>
                                      </p:to>
                                    </p:set>
                                    <p:animEffect transition="in" filter="wipe(left)">
                                      <p:cBhvr>
                                        <p:cTn id="109" dur="500"/>
                                        <p:tgtEl>
                                          <p:spTgt spid="4">
                                            <p:graphicEl>
                                              <a:chart seriesIdx="-4" categoryIdx="21" bldStep="category"/>
                                            </p:graphicEl>
                                          </p:spTgt>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grpId="0" nodeType="clickEffect">
                                  <p:stCondLst>
                                    <p:cond delay="0"/>
                                  </p:stCondLst>
                                  <p:childTnLst>
                                    <p:set>
                                      <p:cBhvr>
                                        <p:cTn id="113" dur="1" fill="hold">
                                          <p:stCondLst>
                                            <p:cond delay="0"/>
                                          </p:stCondLst>
                                        </p:cTn>
                                        <p:tgtEl>
                                          <p:spTgt spid="4">
                                            <p:graphicEl>
                                              <a:chart seriesIdx="-4" categoryIdx="22" bldStep="category"/>
                                            </p:graphicEl>
                                          </p:spTgt>
                                        </p:tgtEl>
                                        <p:attrNameLst>
                                          <p:attrName>style.visibility</p:attrName>
                                        </p:attrNameLst>
                                      </p:cBhvr>
                                      <p:to>
                                        <p:strVal val="visible"/>
                                      </p:to>
                                    </p:set>
                                    <p:animEffect transition="in" filter="wipe(left)">
                                      <p:cBhvr>
                                        <p:cTn id="114" dur="500"/>
                                        <p:tgtEl>
                                          <p:spTgt spid="4">
                                            <p:graphicEl>
                                              <a:chart seriesIdx="-4" categoryIdx="22" bldStep="category"/>
                                            </p:graphicEl>
                                          </p:spTgt>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8" fill="hold" grpId="0" nodeType="clickEffect">
                                  <p:stCondLst>
                                    <p:cond delay="0"/>
                                  </p:stCondLst>
                                  <p:childTnLst>
                                    <p:set>
                                      <p:cBhvr>
                                        <p:cTn id="118" dur="1" fill="hold">
                                          <p:stCondLst>
                                            <p:cond delay="0"/>
                                          </p:stCondLst>
                                        </p:cTn>
                                        <p:tgtEl>
                                          <p:spTgt spid="4">
                                            <p:graphicEl>
                                              <a:chart seriesIdx="-4" categoryIdx="23" bldStep="category"/>
                                            </p:graphicEl>
                                          </p:spTgt>
                                        </p:tgtEl>
                                        <p:attrNameLst>
                                          <p:attrName>style.visibility</p:attrName>
                                        </p:attrNameLst>
                                      </p:cBhvr>
                                      <p:to>
                                        <p:strVal val="visible"/>
                                      </p:to>
                                    </p:set>
                                    <p:animEffect transition="in" filter="wipe(left)">
                                      <p:cBhvr>
                                        <p:cTn id="119" dur="500"/>
                                        <p:tgtEl>
                                          <p:spTgt spid="4">
                                            <p:graphicEl>
                                              <a:chart seriesIdx="-4" categoryIdx="2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category"/>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69DB2-CD24-3F10-0E0D-AC627410C0CC}"/>
              </a:ext>
            </a:extLst>
          </p:cNvPr>
          <p:cNvSpPr>
            <a:spLocks noGrp="1"/>
          </p:cNvSpPr>
          <p:nvPr>
            <p:ph type="title"/>
          </p:nvPr>
        </p:nvSpPr>
        <p:spPr/>
        <p:txBody>
          <a:bodyPr/>
          <a:lstStyle/>
          <a:p>
            <a:r>
              <a:rPr lang="ro-RO" dirty="0"/>
              <a:t> </a:t>
            </a:r>
            <a:endParaRPr lang="en-US" dirty="0"/>
          </a:p>
        </p:txBody>
      </p:sp>
      <p:sp>
        <p:nvSpPr>
          <p:cNvPr id="3" name="Content Placeholder 2">
            <a:extLst>
              <a:ext uri="{FF2B5EF4-FFF2-40B4-BE49-F238E27FC236}">
                <a16:creationId xmlns:a16="http://schemas.microsoft.com/office/drawing/2014/main" id="{782CE387-1985-C384-0DBB-CD6C533348F8}"/>
              </a:ext>
            </a:extLst>
          </p:cNvPr>
          <p:cNvSpPr>
            <a:spLocks noGrp="1"/>
          </p:cNvSpPr>
          <p:nvPr>
            <p:ph idx="1"/>
          </p:nvPr>
        </p:nvSpPr>
        <p:spPr/>
        <p:txBody>
          <a:bodyPr/>
          <a:lstStyle/>
          <a:p>
            <a:pPr marL="0" indent="0">
              <a:buNone/>
            </a:pPr>
            <a:r>
              <a:rPr lang="ro-RO" dirty="0"/>
              <a:t>                           </a:t>
            </a:r>
          </a:p>
          <a:p>
            <a:pPr marL="0" indent="0">
              <a:buNone/>
            </a:pPr>
            <a:r>
              <a:rPr lang="ro-RO" dirty="0"/>
              <a:t>           </a:t>
            </a:r>
            <a:r>
              <a:rPr lang="ro-RO" sz="4400" dirty="0"/>
              <a:t> </a:t>
            </a:r>
            <a:r>
              <a:rPr lang="ro-RO" sz="6000" dirty="0"/>
              <a:t>Aspecte sociale </a:t>
            </a:r>
            <a:endParaRPr lang="en-US" sz="6000" dirty="0"/>
          </a:p>
        </p:txBody>
      </p:sp>
    </p:spTree>
    <p:extLst>
      <p:ext uri="{BB962C8B-B14F-4D97-AF65-F5344CB8AC3E}">
        <p14:creationId xmlns:p14="http://schemas.microsoft.com/office/powerpoint/2010/main" val="20669534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E6CBE-7D4E-15C1-C9A5-01F93805E30A}"/>
              </a:ext>
            </a:extLst>
          </p:cNvPr>
          <p:cNvSpPr>
            <a:spLocks noGrp="1"/>
          </p:cNvSpPr>
          <p:nvPr>
            <p:ph type="title"/>
          </p:nvPr>
        </p:nvSpPr>
        <p:spPr>
          <a:xfrm>
            <a:off x="838203" y="365129"/>
            <a:ext cx="10515600" cy="830625"/>
          </a:xfrm>
        </p:spPr>
        <p:txBody>
          <a:bodyPr>
            <a:normAutofit/>
          </a:bodyPr>
          <a:lstStyle/>
          <a:p>
            <a:r>
              <a:rPr lang="en-US" sz="2400" i="1" dirty="0"/>
              <a:t>Cum </a:t>
            </a:r>
            <a:r>
              <a:rPr lang="en-US" sz="2400" i="1" dirty="0" err="1"/>
              <a:t>apreciați</a:t>
            </a:r>
            <a:r>
              <a:rPr lang="en-US" sz="2400" i="1" dirty="0"/>
              <a:t> </a:t>
            </a:r>
            <a:r>
              <a:rPr lang="en-US" sz="2400" i="1" dirty="0" err="1"/>
              <a:t>veniturile</a:t>
            </a:r>
            <a:r>
              <a:rPr lang="en-US" sz="2400" i="1" dirty="0"/>
              <a:t> </a:t>
            </a:r>
            <a:r>
              <a:rPr lang="en-US" sz="2400" i="1" dirty="0" err="1"/>
              <a:t>actuale</a:t>
            </a:r>
            <a:r>
              <a:rPr lang="en-US" sz="2400" i="1" dirty="0"/>
              <a:t> ale </a:t>
            </a:r>
            <a:r>
              <a:rPr lang="en-US" sz="2400" i="1" dirty="0" err="1"/>
              <a:t>familiei</a:t>
            </a:r>
            <a:r>
              <a:rPr lang="en-US" sz="2400" i="1" dirty="0"/>
              <a:t> </a:t>
            </a:r>
            <a:r>
              <a:rPr lang="en-US" sz="2400" i="1" dirty="0" err="1"/>
              <a:t>Dvs</a:t>
            </a:r>
            <a:r>
              <a:rPr lang="en-US" sz="2400" i="1" dirty="0"/>
              <a:t>.?</a:t>
            </a:r>
          </a:p>
        </p:txBody>
      </p:sp>
      <p:graphicFrame>
        <p:nvGraphicFramePr>
          <p:cNvPr id="6" name="Content Placeholder 5">
            <a:extLst>
              <a:ext uri="{FF2B5EF4-FFF2-40B4-BE49-F238E27FC236}">
                <a16:creationId xmlns:a16="http://schemas.microsoft.com/office/drawing/2014/main" id="{3EFBE831-57B6-5078-7C59-30E9AE68EF24}"/>
              </a:ext>
            </a:extLst>
          </p:cNvPr>
          <p:cNvGraphicFramePr>
            <a:graphicFrameLocks noGrp="1"/>
          </p:cNvGraphicFramePr>
          <p:nvPr>
            <p:ph idx="1"/>
            <p:extLst>
              <p:ext uri="{D42A27DB-BD31-4B8C-83A1-F6EECF244321}">
                <p14:modId xmlns:p14="http://schemas.microsoft.com/office/powerpoint/2010/main" val="687591852"/>
              </p:ext>
            </p:extLst>
          </p:nvPr>
        </p:nvGraphicFramePr>
        <p:xfrm>
          <a:off x="838200" y="1195754"/>
          <a:ext cx="10515600" cy="49812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618840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7365C-8BE0-EC65-DB1E-F1AAB6487EA8}"/>
              </a:ext>
            </a:extLst>
          </p:cNvPr>
          <p:cNvSpPr>
            <a:spLocks noGrp="1"/>
          </p:cNvSpPr>
          <p:nvPr>
            <p:ph type="title"/>
          </p:nvPr>
        </p:nvSpPr>
        <p:spPr/>
        <p:txBody>
          <a:bodyPr>
            <a:normAutofit/>
          </a:bodyPr>
          <a:lstStyle/>
          <a:p>
            <a:r>
              <a:rPr lang="en-US" sz="2400" i="1" dirty="0"/>
              <a:t>Cum </a:t>
            </a:r>
            <a:r>
              <a:rPr lang="en-US" sz="2400" i="1" dirty="0" err="1"/>
              <a:t>apreciați</a:t>
            </a:r>
            <a:r>
              <a:rPr lang="en-US" sz="2400" i="1" dirty="0"/>
              <a:t> </a:t>
            </a:r>
            <a:r>
              <a:rPr lang="en-US" sz="2400" i="1" dirty="0" err="1"/>
              <a:t>veniturile</a:t>
            </a:r>
            <a:r>
              <a:rPr lang="en-US" sz="2400" i="1" dirty="0"/>
              <a:t> </a:t>
            </a:r>
            <a:r>
              <a:rPr lang="en-US" sz="2400" i="1" dirty="0" err="1"/>
              <a:t>actuale</a:t>
            </a:r>
            <a:r>
              <a:rPr lang="en-US" sz="2400" i="1" dirty="0"/>
              <a:t> ale </a:t>
            </a:r>
            <a:r>
              <a:rPr lang="en-US" sz="2400" i="1" dirty="0" err="1"/>
              <a:t>familiei</a:t>
            </a:r>
            <a:r>
              <a:rPr lang="en-US" sz="2400" i="1" dirty="0"/>
              <a:t> </a:t>
            </a:r>
            <a:r>
              <a:rPr lang="en-US" sz="2400" i="1" dirty="0" err="1"/>
              <a:t>Dvs</a:t>
            </a:r>
            <a:r>
              <a:rPr lang="en-US" sz="2400" i="1" dirty="0"/>
              <a:t>.?</a:t>
            </a:r>
            <a:r>
              <a:rPr lang="ro-RO" sz="2400" i="1" dirty="0"/>
              <a:t> Datele din sondajele 2020-21-22-23-25-26 </a:t>
            </a:r>
            <a:endParaRPr lang="en-US" sz="2400" dirty="0"/>
          </a:p>
        </p:txBody>
      </p:sp>
      <p:graphicFrame>
        <p:nvGraphicFramePr>
          <p:cNvPr id="6" name="Content Placeholder 5">
            <a:extLst>
              <a:ext uri="{FF2B5EF4-FFF2-40B4-BE49-F238E27FC236}">
                <a16:creationId xmlns:a16="http://schemas.microsoft.com/office/drawing/2014/main" id="{1C8431BF-D2CE-3B7B-A346-5B606F7CE18E}"/>
              </a:ext>
            </a:extLst>
          </p:cNvPr>
          <p:cNvGraphicFramePr>
            <a:graphicFrameLocks noGrp="1"/>
          </p:cNvGraphicFramePr>
          <p:nvPr>
            <p:ph idx="1"/>
            <p:extLst>
              <p:ext uri="{D42A27DB-BD31-4B8C-83A1-F6EECF244321}">
                <p14:modId xmlns:p14="http://schemas.microsoft.com/office/powerpoint/2010/main" val="25444221"/>
              </p:ext>
            </p:extLst>
          </p:nvPr>
        </p:nvGraphicFramePr>
        <p:xfrm>
          <a:off x="984738" y="1236372"/>
          <a:ext cx="10832124" cy="52564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80318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37E0C-E5BD-0DE9-F7FD-BDE8FA14ED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ECD131-91DE-C99D-5590-77D19067234A}"/>
              </a:ext>
            </a:extLst>
          </p:cNvPr>
          <p:cNvSpPr>
            <a:spLocks noGrp="1"/>
          </p:cNvSpPr>
          <p:nvPr>
            <p:ph type="title"/>
          </p:nvPr>
        </p:nvSpPr>
        <p:spPr>
          <a:xfrm>
            <a:off x="838203" y="225084"/>
            <a:ext cx="10515600" cy="455954"/>
          </a:xfrm>
        </p:spPr>
        <p:txBody>
          <a:bodyPr>
            <a:normAutofit fontScale="90000"/>
          </a:bodyPr>
          <a:lstStyle/>
          <a:p>
            <a:r>
              <a:rPr lang="ro-RO" sz="2400" i="1" dirty="0"/>
              <a:t>Ce credeți că ar trebui întreprins pentru a îmbunătăți situația social-economică din țara noastră...</a:t>
            </a:r>
            <a:endParaRPr lang="en-US" sz="2400" i="1" dirty="0"/>
          </a:p>
        </p:txBody>
      </p:sp>
      <p:graphicFrame>
        <p:nvGraphicFramePr>
          <p:cNvPr id="6" name="Content Placeholder 5">
            <a:extLst>
              <a:ext uri="{FF2B5EF4-FFF2-40B4-BE49-F238E27FC236}">
                <a16:creationId xmlns:a16="http://schemas.microsoft.com/office/drawing/2014/main" id="{66E95C86-08EC-C3C8-206A-C4C8589C705D}"/>
              </a:ext>
            </a:extLst>
          </p:cNvPr>
          <p:cNvGraphicFramePr>
            <a:graphicFrameLocks noGrp="1"/>
          </p:cNvGraphicFramePr>
          <p:nvPr>
            <p:ph idx="1"/>
            <p:extLst>
              <p:ext uri="{D42A27DB-BD31-4B8C-83A1-F6EECF244321}">
                <p14:modId xmlns:p14="http://schemas.microsoft.com/office/powerpoint/2010/main" val="3285942134"/>
              </p:ext>
            </p:extLst>
          </p:nvPr>
        </p:nvGraphicFramePr>
        <p:xfrm>
          <a:off x="838200" y="681038"/>
          <a:ext cx="10515600" cy="54959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69352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FB0B-E3BE-E8A0-493F-20D92CFDCE4C}"/>
              </a:ext>
            </a:extLst>
          </p:cNvPr>
          <p:cNvSpPr>
            <a:spLocks noGrp="1"/>
          </p:cNvSpPr>
          <p:nvPr>
            <p:ph type="title"/>
          </p:nvPr>
        </p:nvSpPr>
        <p:spPr>
          <a:xfrm>
            <a:off x="838203" y="225084"/>
            <a:ext cx="10515600" cy="455954"/>
          </a:xfrm>
        </p:spPr>
        <p:txBody>
          <a:bodyPr>
            <a:normAutofit/>
          </a:bodyPr>
          <a:lstStyle/>
          <a:p>
            <a:r>
              <a:rPr lang="ro-RO" sz="2400" i="1" dirty="0"/>
              <a:t>Care </a:t>
            </a:r>
            <a:r>
              <a:rPr lang="en-US" sz="2400" i="1" dirty="0"/>
              <a:t>sunt </a:t>
            </a:r>
            <a:r>
              <a:rPr lang="en-US" sz="2400" i="1" dirty="0" err="1"/>
              <a:t>lucrurile</a:t>
            </a:r>
            <a:r>
              <a:rPr lang="en-US" sz="2400" i="1" dirty="0"/>
              <a:t> </a:t>
            </a:r>
            <a:r>
              <a:rPr lang="en-US" sz="2400" i="1" dirty="0" err="1"/>
              <a:t>ce</a:t>
            </a:r>
            <a:r>
              <a:rPr lang="en-US" sz="2400" i="1" dirty="0"/>
              <a:t> </a:t>
            </a:r>
            <a:r>
              <a:rPr lang="en-US" sz="2400" i="1" dirty="0" err="1"/>
              <a:t>vă</a:t>
            </a:r>
            <a:r>
              <a:rPr lang="en-US" sz="2400" i="1" dirty="0"/>
              <a:t> </a:t>
            </a:r>
            <a:r>
              <a:rPr lang="en-US" sz="2400" i="1" dirty="0" err="1"/>
              <a:t>îngrijorează</a:t>
            </a:r>
            <a:r>
              <a:rPr lang="en-US" sz="2400" i="1" dirty="0"/>
              <a:t> cel </a:t>
            </a:r>
            <a:r>
              <a:rPr lang="en-US" sz="2400" i="1" dirty="0" err="1"/>
              <a:t>mai</a:t>
            </a:r>
            <a:r>
              <a:rPr lang="en-US" sz="2400" i="1" dirty="0"/>
              <a:t> </a:t>
            </a:r>
            <a:r>
              <a:rPr lang="en-US" sz="2400" i="1" dirty="0" err="1"/>
              <a:t>mult</a:t>
            </a:r>
            <a:r>
              <a:rPr lang="en-US" sz="2400" i="1" dirty="0"/>
              <a:t> </a:t>
            </a:r>
            <a:r>
              <a:rPr lang="en-US" sz="2400" i="1" dirty="0" err="1"/>
              <a:t>în</a:t>
            </a:r>
            <a:r>
              <a:rPr lang="en-US" sz="2400" i="1" dirty="0"/>
              <a:t> </a:t>
            </a:r>
            <a:r>
              <a:rPr lang="en-US" sz="2400" i="1" dirty="0" err="1"/>
              <a:t>prezent</a:t>
            </a:r>
            <a:r>
              <a:rPr lang="en-US" sz="2400" i="1" dirty="0"/>
              <a:t>? </a:t>
            </a:r>
          </a:p>
        </p:txBody>
      </p:sp>
      <p:graphicFrame>
        <p:nvGraphicFramePr>
          <p:cNvPr id="6" name="Content Placeholder 5">
            <a:extLst>
              <a:ext uri="{FF2B5EF4-FFF2-40B4-BE49-F238E27FC236}">
                <a16:creationId xmlns:a16="http://schemas.microsoft.com/office/drawing/2014/main" id="{D84977FE-1356-5799-6778-318A543276E6}"/>
              </a:ext>
            </a:extLst>
          </p:cNvPr>
          <p:cNvGraphicFramePr>
            <a:graphicFrameLocks noGrp="1"/>
          </p:cNvGraphicFramePr>
          <p:nvPr>
            <p:ph idx="1"/>
            <p:extLst>
              <p:ext uri="{D42A27DB-BD31-4B8C-83A1-F6EECF244321}">
                <p14:modId xmlns:p14="http://schemas.microsoft.com/office/powerpoint/2010/main" val="4010946919"/>
              </p:ext>
            </p:extLst>
          </p:nvPr>
        </p:nvGraphicFramePr>
        <p:xfrm>
          <a:off x="838200" y="681038"/>
          <a:ext cx="10515600" cy="59518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48837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D3836-A3E8-AF54-F74C-AEEFD52C7205}"/>
              </a:ext>
            </a:extLst>
          </p:cNvPr>
          <p:cNvSpPr>
            <a:spLocks noGrp="1"/>
          </p:cNvSpPr>
          <p:nvPr>
            <p:ph type="title"/>
          </p:nvPr>
        </p:nvSpPr>
        <p:spPr/>
        <p:txBody>
          <a:bodyPr>
            <a:normAutofit/>
          </a:bodyPr>
          <a:lstStyle/>
          <a:p>
            <a:r>
              <a:rPr lang="en-US" sz="2400" i="1" dirty="0"/>
              <a:t>Care sunt </a:t>
            </a:r>
            <a:r>
              <a:rPr lang="en-US" sz="2400" i="1" dirty="0" err="1"/>
              <a:t>lucrurile</a:t>
            </a:r>
            <a:r>
              <a:rPr lang="en-US" sz="2400" i="1" dirty="0"/>
              <a:t> </a:t>
            </a:r>
            <a:r>
              <a:rPr lang="en-US" sz="2400" i="1" dirty="0" err="1"/>
              <a:t>ce</a:t>
            </a:r>
            <a:r>
              <a:rPr lang="en-US" sz="2400" i="1" dirty="0"/>
              <a:t> </a:t>
            </a:r>
            <a:r>
              <a:rPr lang="en-US" sz="2400" i="1" dirty="0" err="1"/>
              <a:t>vă</a:t>
            </a:r>
            <a:r>
              <a:rPr lang="en-US" sz="2400" i="1" dirty="0"/>
              <a:t> </a:t>
            </a:r>
            <a:r>
              <a:rPr lang="en-US" sz="2400" i="1" dirty="0" err="1"/>
              <a:t>îngrijorează</a:t>
            </a:r>
            <a:r>
              <a:rPr lang="en-US" sz="2400" i="1" dirty="0"/>
              <a:t> cel </a:t>
            </a:r>
            <a:r>
              <a:rPr lang="en-US" sz="2400" i="1" dirty="0" err="1"/>
              <a:t>mai</a:t>
            </a:r>
            <a:r>
              <a:rPr lang="en-US" sz="2400" i="1" dirty="0"/>
              <a:t> </a:t>
            </a:r>
            <a:r>
              <a:rPr lang="en-US" sz="2400" i="1" dirty="0" err="1"/>
              <a:t>mult</a:t>
            </a:r>
            <a:r>
              <a:rPr lang="en-US" sz="2400" i="1" dirty="0"/>
              <a:t> </a:t>
            </a:r>
            <a:r>
              <a:rPr lang="en-US" sz="2400" i="1" dirty="0" err="1"/>
              <a:t>în</a:t>
            </a:r>
            <a:r>
              <a:rPr lang="en-US" sz="2400" i="1" dirty="0"/>
              <a:t> </a:t>
            </a:r>
            <a:r>
              <a:rPr lang="en-US" sz="2400" i="1" dirty="0" err="1"/>
              <a:t>prezent</a:t>
            </a:r>
            <a:r>
              <a:rPr lang="en-US" sz="2400" i="1" dirty="0"/>
              <a:t>? </a:t>
            </a:r>
            <a:r>
              <a:rPr lang="en-US" sz="2400" i="1" dirty="0" err="1"/>
              <a:t>Evolu</a:t>
            </a:r>
            <a:r>
              <a:rPr lang="ro-MD" sz="2400" i="1" dirty="0"/>
              <a:t>ți</a:t>
            </a:r>
            <a:r>
              <a:rPr lang="en-US" sz="2400" i="1" dirty="0"/>
              <a:t>i</a:t>
            </a:r>
          </a:p>
        </p:txBody>
      </p:sp>
      <p:graphicFrame>
        <p:nvGraphicFramePr>
          <p:cNvPr id="6" name="Content Placeholder 5">
            <a:extLst>
              <a:ext uri="{FF2B5EF4-FFF2-40B4-BE49-F238E27FC236}">
                <a16:creationId xmlns:a16="http://schemas.microsoft.com/office/drawing/2014/main" id="{4DEDCB32-E049-8337-A537-89390429B57F}"/>
              </a:ext>
            </a:extLst>
          </p:cNvPr>
          <p:cNvGraphicFramePr>
            <a:graphicFrameLocks noGrp="1"/>
          </p:cNvGraphicFramePr>
          <p:nvPr>
            <p:ph idx="1"/>
            <p:extLst>
              <p:ext uri="{D42A27DB-BD31-4B8C-83A1-F6EECF244321}">
                <p14:modId xmlns:p14="http://schemas.microsoft.com/office/powerpoint/2010/main" val="2520432612"/>
              </p:ext>
            </p:extLst>
          </p:nvPr>
        </p:nvGraphicFramePr>
        <p:xfrm>
          <a:off x="838200" y="1434905"/>
          <a:ext cx="10515600" cy="47420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55911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7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0E636-2364-090E-8B90-7C44BA91E1B6}"/>
              </a:ext>
            </a:extLst>
          </p:cNvPr>
          <p:cNvSpPr txBox="1">
            <a:spLocks noGrp="1"/>
          </p:cNvSpPr>
          <p:nvPr>
            <p:ph type="ctrTitle"/>
          </p:nvPr>
        </p:nvSpPr>
        <p:spPr/>
        <p:txBody>
          <a:bodyPr/>
          <a:lstStyle/>
          <a:p>
            <a:pPr lvl="0"/>
            <a:r>
              <a:rPr lang="ro-RO" dirty="0"/>
              <a:t>Politică</a:t>
            </a:r>
            <a:endParaRPr lang="en-US" dirty="0"/>
          </a:p>
        </p:txBody>
      </p:sp>
      <p:sp>
        <p:nvSpPr>
          <p:cNvPr id="3" name="Subtitle 2">
            <a:extLst>
              <a:ext uri="{FF2B5EF4-FFF2-40B4-BE49-F238E27FC236}">
                <a16:creationId xmlns:a16="http://schemas.microsoft.com/office/drawing/2014/main" id="{90AD6153-DF48-EF00-06EA-9B086565F8C5}"/>
              </a:ext>
            </a:extLst>
          </p:cNvPr>
          <p:cNvSpPr txBox="1">
            <a:spLocks noGrp="1"/>
          </p:cNvSpPr>
          <p:nvPr>
            <p:ph type="subTitle" idx="1"/>
          </p:nvPr>
        </p:nvSpPr>
        <p:spPr/>
        <p:txBody>
          <a:bodyPr/>
          <a:lstStyle/>
          <a:p>
            <a:pPr lvl="0"/>
            <a:r>
              <a:rPr lang="ro-RO"/>
              <a:t> </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78BE2-E627-09F0-04F0-5E473761C9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24B9C5-3302-A5E9-1882-A5FA9D5A916F}"/>
              </a:ext>
            </a:extLst>
          </p:cNvPr>
          <p:cNvSpPr>
            <a:spLocks noGrp="1"/>
          </p:cNvSpPr>
          <p:nvPr>
            <p:ph type="title"/>
          </p:nvPr>
        </p:nvSpPr>
        <p:spPr>
          <a:xfrm>
            <a:off x="838203" y="225084"/>
            <a:ext cx="10515600" cy="455954"/>
          </a:xfrm>
        </p:spPr>
        <p:txBody>
          <a:bodyPr>
            <a:normAutofit fontScale="90000"/>
          </a:bodyPr>
          <a:lstStyle/>
          <a:p>
            <a:r>
              <a:rPr lang="ro-RO" sz="2400" i="1" dirty="0"/>
              <a:t> Care este cea mai importantă sursă pentru informarea Dvs... În primul rând</a:t>
            </a:r>
            <a:r>
              <a:rPr lang="en-US" sz="2400" i="1" dirty="0"/>
              <a:t>, in al </a:t>
            </a:r>
            <a:r>
              <a:rPr lang="en-US" sz="2400" i="1" dirty="0" err="1"/>
              <a:t>doilea</a:t>
            </a:r>
            <a:r>
              <a:rPr lang="en-US" sz="2400" i="1" dirty="0"/>
              <a:t> rand, total</a:t>
            </a:r>
            <a:r>
              <a:rPr lang="ro-RO" sz="2400" i="1" dirty="0"/>
              <a:t>?</a:t>
            </a:r>
            <a:endParaRPr lang="en-US" sz="2400" i="1" dirty="0"/>
          </a:p>
        </p:txBody>
      </p:sp>
      <p:graphicFrame>
        <p:nvGraphicFramePr>
          <p:cNvPr id="6" name="Content Placeholder 5">
            <a:extLst>
              <a:ext uri="{FF2B5EF4-FFF2-40B4-BE49-F238E27FC236}">
                <a16:creationId xmlns:a16="http://schemas.microsoft.com/office/drawing/2014/main" id="{7A0D746E-B296-5273-690D-A28CB1F860C9}"/>
              </a:ext>
            </a:extLst>
          </p:cNvPr>
          <p:cNvGraphicFramePr>
            <a:graphicFrameLocks noGrp="1"/>
          </p:cNvGraphicFramePr>
          <p:nvPr>
            <p:ph idx="1"/>
            <p:extLst>
              <p:ext uri="{D42A27DB-BD31-4B8C-83A1-F6EECF244321}">
                <p14:modId xmlns:p14="http://schemas.microsoft.com/office/powerpoint/2010/main" val="1098919406"/>
              </p:ext>
            </p:extLst>
          </p:nvPr>
        </p:nvGraphicFramePr>
        <p:xfrm>
          <a:off x="838200" y="681038"/>
          <a:ext cx="10515600" cy="548201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13101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F8306-2047-950E-817C-80DA6D5B6E03}"/>
              </a:ext>
            </a:extLst>
          </p:cNvPr>
          <p:cNvSpPr>
            <a:spLocks noGrp="1"/>
          </p:cNvSpPr>
          <p:nvPr>
            <p:ph type="title"/>
          </p:nvPr>
        </p:nvSpPr>
        <p:spPr/>
        <p:txBody>
          <a:bodyPr>
            <a:normAutofit/>
          </a:bodyPr>
          <a:lstStyle/>
          <a:p>
            <a:r>
              <a:rPr lang="en-US" sz="2400" i="1" dirty="0" err="1"/>
              <a:t>Vă</a:t>
            </a:r>
            <a:r>
              <a:rPr lang="en-US" sz="2400" i="1" dirty="0"/>
              <a:t> </a:t>
            </a:r>
            <a:r>
              <a:rPr lang="en-US" sz="2400" i="1" dirty="0" err="1"/>
              <a:t>rugăm</a:t>
            </a:r>
            <a:r>
              <a:rPr lang="en-US" sz="2400" i="1" dirty="0"/>
              <a:t> </a:t>
            </a:r>
            <a:r>
              <a:rPr lang="en-US" sz="2400" i="1" dirty="0" err="1"/>
              <a:t>să</a:t>
            </a:r>
            <a:r>
              <a:rPr lang="en-US" sz="2400" i="1" dirty="0"/>
              <a:t> </a:t>
            </a:r>
            <a:r>
              <a:rPr lang="en-US" sz="2400" i="1" dirty="0" err="1"/>
              <a:t>indicați</a:t>
            </a:r>
            <a:r>
              <a:rPr lang="en-US" sz="2400" i="1" dirty="0"/>
              <a:t> </a:t>
            </a:r>
            <a:r>
              <a:rPr lang="en-US" sz="2400" i="1" dirty="0" err="1"/>
              <a:t>în</a:t>
            </a:r>
            <a:r>
              <a:rPr lang="en-US" sz="2400" i="1" dirty="0"/>
              <a:t> </a:t>
            </a:r>
            <a:r>
              <a:rPr lang="en-US" sz="2400" i="1" dirty="0" err="1"/>
              <a:t>ce</a:t>
            </a:r>
            <a:r>
              <a:rPr lang="en-US" sz="2400" i="1" dirty="0"/>
              <a:t> </a:t>
            </a:r>
            <a:r>
              <a:rPr lang="en-US" sz="2400" i="1" dirty="0" err="1"/>
              <a:t>măsură</a:t>
            </a:r>
            <a:r>
              <a:rPr lang="en-US" sz="2400" i="1" dirty="0"/>
              <a:t> </a:t>
            </a:r>
            <a:r>
              <a:rPr lang="en-US" sz="2400" i="1" dirty="0" err="1"/>
              <a:t>vă</a:t>
            </a:r>
            <a:r>
              <a:rPr lang="en-US" sz="2400" i="1" dirty="0"/>
              <a:t> </a:t>
            </a:r>
            <a:r>
              <a:rPr lang="en-US" sz="2400" i="1" dirty="0" err="1"/>
              <a:t>interesează</a:t>
            </a:r>
            <a:r>
              <a:rPr lang="en-US" sz="2400" i="1" dirty="0"/>
              <a:t> </a:t>
            </a:r>
            <a:r>
              <a:rPr lang="en-US" sz="2400" i="1" dirty="0" err="1"/>
              <a:t>politica</a:t>
            </a:r>
            <a:r>
              <a:rPr lang="en-US" sz="2400" i="1" dirty="0"/>
              <a:t>?</a:t>
            </a:r>
          </a:p>
        </p:txBody>
      </p:sp>
      <p:graphicFrame>
        <p:nvGraphicFramePr>
          <p:cNvPr id="6" name="Content Placeholder 5">
            <a:extLst>
              <a:ext uri="{FF2B5EF4-FFF2-40B4-BE49-F238E27FC236}">
                <a16:creationId xmlns:a16="http://schemas.microsoft.com/office/drawing/2014/main" id="{D86B9288-82DF-2388-F7CE-4E58F39C1558}"/>
              </a:ext>
            </a:extLst>
          </p:cNvPr>
          <p:cNvGraphicFramePr>
            <a:graphicFrameLocks noGrp="1"/>
          </p:cNvGraphicFramePr>
          <p:nvPr>
            <p:ph idx="1"/>
            <p:extLst>
              <p:ext uri="{D42A27DB-BD31-4B8C-83A1-F6EECF244321}">
                <p14:modId xmlns:p14="http://schemas.microsoft.com/office/powerpoint/2010/main" val="2961814527"/>
              </p:ext>
            </p:extLst>
          </p:nvPr>
        </p:nvGraphicFramePr>
        <p:xfrm>
          <a:off x="838200" y="1280160"/>
          <a:ext cx="10515600" cy="48968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41195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DD91A-E5D3-8626-6E94-007706E8CA9E}"/>
              </a:ext>
            </a:extLst>
          </p:cNvPr>
          <p:cNvSpPr>
            <a:spLocks noGrp="1"/>
          </p:cNvSpPr>
          <p:nvPr>
            <p:ph type="title"/>
          </p:nvPr>
        </p:nvSpPr>
        <p:spPr/>
        <p:txBody>
          <a:bodyPr>
            <a:normAutofit/>
          </a:bodyPr>
          <a:lstStyle/>
          <a:p>
            <a:r>
              <a:rPr lang="en-US" sz="2400" i="1" dirty="0"/>
              <a:t>Cum </a:t>
            </a:r>
            <a:r>
              <a:rPr lang="en-US" sz="2400" i="1" dirty="0" err="1"/>
              <a:t>credeți</a:t>
            </a:r>
            <a:r>
              <a:rPr lang="en-US" sz="2400" i="1" dirty="0"/>
              <a:t> </a:t>
            </a:r>
            <a:r>
              <a:rPr lang="en-US" sz="2400" i="1" dirty="0" err="1"/>
              <a:t>Dvs</a:t>
            </a:r>
            <a:r>
              <a:rPr lang="en-US" sz="2400" i="1" dirty="0"/>
              <a:t>. ... Republica Moldova </a:t>
            </a:r>
            <a:r>
              <a:rPr lang="en-US" sz="2400" i="1" dirty="0" err="1"/>
              <a:t>este</a:t>
            </a:r>
            <a:r>
              <a:rPr lang="en-US" sz="2400" i="1" dirty="0"/>
              <a:t> </a:t>
            </a:r>
            <a:r>
              <a:rPr lang="en-US" sz="2400" i="1" dirty="0" err="1"/>
              <a:t>guvernată</a:t>
            </a:r>
            <a:r>
              <a:rPr lang="en-US" sz="2400" i="1" dirty="0"/>
              <a:t> de </a:t>
            </a:r>
            <a:r>
              <a:rPr lang="en-US" sz="2400" i="1" dirty="0" err="1"/>
              <a:t>voința</a:t>
            </a:r>
            <a:r>
              <a:rPr lang="en-US" sz="2400" i="1" dirty="0"/>
              <a:t> </a:t>
            </a:r>
            <a:r>
              <a:rPr lang="en-US" sz="2400" i="1" dirty="0" err="1"/>
              <a:t>poporului</a:t>
            </a:r>
            <a:r>
              <a:rPr lang="en-US" sz="2400" i="1" dirty="0"/>
              <a:t>?</a:t>
            </a:r>
          </a:p>
        </p:txBody>
      </p:sp>
      <p:graphicFrame>
        <p:nvGraphicFramePr>
          <p:cNvPr id="6" name="Content Placeholder 5">
            <a:extLst>
              <a:ext uri="{FF2B5EF4-FFF2-40B4-BE49-F238E27FC236}">
                <a16:creationId xmlns:a16="http://schemas.microsoft.com/office/drawing/2014/main" id="{4CE9A7D5-7F78-4260-56A8-40C9E9DBAF4A}"/>
              </a:ext>
            </a:extLst>
          </p:cNvPr>
          <p:cNvGraphicFramePr>
            <a:graphicFrameLocks noGrp="1"/>
          </p:cNvGraphicFramePr>
          <p:nvPr>
            <p:ph idx="1"/>
            <p:extLst>
              <p:ext uri="{D42A27DB-BD31-4B8C-83A1-F6EECF244321}">
                <p14:modId xmlns:p14="http://schemas.microsoft.com/office/powerpoint/2010/main" val="409503933"/>
              </p:ext>
            </p:extLst>
          </p:nvPr>
        </p:nvGraphicFramePr>
        <p:xfrm>
          <a:off x="838200" y="1406769"/>
          <a:ext cx="10515600" cy="477019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05847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37464-ECAC-A546-E2E5-52ACB85C683E}"/>
              </a:ext>
            </a:extLst>
          </p:cNvPr>
          <p:cNvSpPr>
            <a:spLocks noGrp="1"/>
          </p:cNvSpPr>
          <p:nvPr>
            <p:ph type="title"/>
          </p:nvPr>
        </p:nvSpPr>
        <p:spPr/>
        <p:txBody>
          <a:bodyPr>
            <a:normAutofit/>
          </a:bodyPr>
          <a:lstStyle/>
          <a:p>
            <a:r>
              <a:rPr lang="en-US" sz="2400" i="1" dirty="0"/>
              <a:t>Cum </a:t>
            </a:r>
            <a:r>
              <a:rPr lang="en-US" sz="2400" i="1" dirty="0" err="1"/>
              <a:t>credeți</a:t>
            </a:r>
            <a:r>
              <a:rPr lang="en-US" sz="2400" i="1" dirty="0"/>
              <a:t> </a:t>
            </a:r>
            <a:r>
              <a:rPr lang="en-US" sz="2400" i="1" dirty="0" err="1"/>
              <a:t>Dvs</a:t>
            </a:r>
            <a:r>
              <a:rPr lang="en-US" sz="2400" i="1" dirty="0"/>
              <a:t>. ... </a:t>
            </a:r>
            <a:r>
              <a:rPr lang="en-US" sz="2400" i="1" dirty="0" err="1"/>
              <a:t>alegerile</a:t>
            </a:r>
            <a:r>
              <a:rPr lang="en-US" sz="2400" i="1" dirty="0"/>
              <a:t> </a:t>
            </a:r>
            <a:r>
              <a:rPr lang="en-US" sz="2400" i="1" dirty="0" err="1"/>
              <a:t>în</a:t>
            </a:r>
            <a:r>
              <a:rPr lang="en-US" sz="2400" i="1" dirty="0"/>
              <a:t> Republica Moldova sunt </a:t>
            </a:r>
            <a:r>
              <a:rPr lang="en-US" sz="2400" i="1" dirty="0" err="1"/>
              <a:t>libere</a:t>
            </a:r>
            <a:r>
              <a:rPr lang="en-US" sz="2400" i="1" dirty="0"/>
              <a:t> </a:t>
            </a:r>
            <a:r>
              <a:rPr lang="en-US" sz="2400" i="1" dirty="0" err="1"/>
              <a:t>și</a:t>
            </a:r>
            <a:r>
              <a:rPr lang="en-US" sz="2400" i="1" dirty="0"/>
              <a:t> </a:t>
            </a:r>
            <a:r>
              <a:rPr lang="en-US" sz="2400" i="1" dirty="0" err="1"/>
              <a:t>corecte</a:t>
            </a:r>
            <a:r>
              <a:rPr lang="en-US" sz="2400" i="1" dirty="0"/>
              <a:t>?</a:t>
            </a:r>
          </a:p>
        </p:txBody>
      </p:sp>
      <p:graphicFrame>
        <p:nvGraphicFramePr>
          <p:cNvPr id="6" name="Content Placeholder 5">
            <a:extLst>
              <a:ext uri="{FF2B5EF4-FFF2-40B4-BE49-F238E27FC236}">
                <a16:creationId xmlns:a16="http://schemas.microsoft.com/office/drawing/2014/main" id="{BA118063-A8AE-E16F-D5EE-499736510ADF}"/>
              </a:ext>
            </a:extLst>
          </p:cNvPr>
          <p:cNvGraphicFramePr>
            <a:graphicFrameLocks noGrp="1"/>
          </p:cNvGraphicFramePr>
          <p:nvPr>
            <p:ph idx="1"/>
            <p:extLst>
              <p:ext uri="{D42A27DB-BD31-4B8C-83A1-F6EECF244321}">
                <p14:modId xmlns:p14="http://schemas.microsoft.com/office/powerpoint/2010/main" val="1454614867"/>
              </p:ext>
            </p:extLst>
          </p:nvPr>
        </p:nvGraphicFramePr>
        <p:xfrm>
          <a:off x="838200" y="1459523"/>
          <a:ext cx="10515600" cy="47174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01560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9A8AA9-22BE-1F55-1371-9EA0EECAF1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B6B82D-344D-2EC8-5AAA-349C89003C2D}"/>
              </a:ext>
            </a:extLst>
          </p:cNvPr>
          <p:cNvSpPr>
            <a:spLocks noGrp="1"/>
          </p:cNvSpPr>
          <p:nvPr>
            <p:ph type="title"/>
          </p:nvPr>
        </p:nvSpPr>
        <p:spPr>
          <a:xfrm>
            <a:off x="838200" y="248752"/>
            <a:ext cx="10515600" cy="931656"/>
          </a:xfrm>
        </p:spPr>
        <p:txBody>
          <a:bodyPr>
            <a:normAutofit/>
          </a:bodyPr>
          <a:lstStyle/>
          <a:p>
            <a:r>
              <a:rPr lang="en-US" sz="2400" i="1" u="none" strike="noStrike" dirty="0" err="1">
                <a:solidFill>
                  <a:srgbClr val="000000"/>
                </a:solidFill>
                <a:effectLst/>
                <a:latin typeface="Aptos Narrow" panose="020B0004020202020204" pitchFamily="34" charset="0"/>
              </a:rPr>
              <a:t>Câtă</a:t>
            </a:r>
            <a:r>
              <a:rPr lang="en-US" sz="2400" i="1" u="none" strike="noStrike" dirty="0">
                <a:solidFill>
                  <a:srgbClr val="000000"/>
                </a:solidFill>
                <a:effectLst/>
                <a:latin typeface="Aptos Narrow" panose="020B0004020202020204" pitchFamily="34" charset="0"/>
              </a:rPr>
              <a:t> </a:t>
            </a:r>
            <a:r>
              <a:rPr lang="en-US" sz="2400" i="1" u="none" strike="noStrike" dirty="0" err="1">
                <a:solidFill>
                  <a:srgbClr val="000000"/>
                </a:solidFill>
                <a:effectLst/>
                <a:latin typeface="Aptos Narrow" panose="020B0004020202020204" pitchFamily="34" charset="0"/>
              </a:rPr>
              <a:t>încredere</a:t>
            </a:r>
            <a:r>
              <a:rPr lang="en-US" sz="2400" i="1" u="none" strike="noStrike" dirty="0">
                <a:solidFill>
                  <a:srgbClr val="000000"/>
                </a:solidFill>
                <a:effectLst/>
                <a:latin typeface="Aptos Narrow" panose="020B0004020202020204" pitchFamily="34" charset="0"/>
              </a:rPr>
              <a:t> </a:t>
            </a:r>
            <a:r>
              <a:rPr lang="en-US" sz="2400" i="1" u="none" strike="noStrike" dirty="0" err="1">
                <a:solidFill>
                  <a:srgbClr val="000000"/>
                </a:solidFill>
                <a:effectLst/>
                <a:latin typeface="Aptos Narrow" panose="020B0004020202020204" pitchFamily="34" charset="0"/>
              </a:rPr>
              <a:t>aveți</a:t>
            </a:r>
            <a:r>
              <a:rPr lang="en-US" sz="2400" i="1" u="none" strike="noStrike" dirty="0">
                <a:solidFill>
                  <a:srgbClr val="000000"/>
                </a:solidFill>
                <a:effectLst/>
                <a:latin typeface="Aptos Narrow" panose="020B0004020202020204" pitchFamily="34" charset="0"/>
              </a:rPr>
              <a:t> </a:t>
            </a:r>
            <a:r>
              <a:rPr lang="en-US" sz="2400" i="1" u="none" strike="noStrike" dirty="0" err="1">
                <a:solidFill>
                  <a:srgbClr val="000000"/>
                </a:solidFill>
                <a:effectLst/>
                <a:latin typeface="Aptos Narrow" panose="020B0004020202020204" pitchFamily="34" charset="0"/>
              </a:rPr>
              <a:t>în</a:t>
            </a:r>
            <a:r>
              <a:rPr lang="en-US" sz="2400" i="1" u="none" strike="noStrike" dirty="0">
                <a:solidFill>
                  <a:srgbClr val="000000"/>
                </a:solidFill>
                <a:effectLst/>
                <a:latin typeface="Aptos Narrow" panose="020B0004020202020204" pitchFamily="34" charset="0"/>
              </a:rPr>
              <a:t> </a:t>
            </a:r>
            <a:r>
              <a:rPr lang="en-US" sz="2400" i="1" u="none" strike="noStrike" dirty="0" err="1">
                <a:solidFill>
                  <a:srgbClr val="000000"/>
                </a:solidFill>
                <a:effectLst/>
                <a:latin typeface="Aptos Narrow" panose="020B0004020202020204" pitchFamily="34" charset="0"/>
              </a:rPr>
              <a:t>următor</a:t>
            </a:r>
            <a:r>
              <a:rPr lang="ro-RO" sz="2400" i="1" u="none" strike="noStrike" dirty="0">
                <a:solidFill>
                  <a:srgbClr val="000000"/>
                </a:solidFill>
                <a:effectLst/>
                <a:latin typeface="Aptos Narrow" panose="020B0004020202020204" pitchFamily="34" charset="0"/>
              </a:rPr>
              <a:t>ele instituții</a:t>
            </a:r>
            <a:r>
              <a:rPr lang="en-US" sz="2400" i="1" u="none" strike="noStrike" dirty="0">
                <a:solidFill>
                  <a:srgbClr val="000000"/>
                </a:solidFill>
                <a:effectLst/>
                <a:latin typeface="Aptos Narrow" panose="020B0004020202020204" pitchFamily="34" charset="0"/>
              </a:rPr>
              <a:t>... </a:t>
            </a:r>
            <a:endParaRPr lang="en-US" sz="2400" i="1" dirty="0"/>
          </a:p>
        </p:txBody>
      </p:sp>
      <p:graphicFrame>
        <p:nvGraphicFramePr>
          <p:cNvPr id="6" name="Content Placeholder 5">
            <a:extLst>
              <a:ext uri="{FF2B5EF4-FFF2-40B4-BE49-F238E27FC236}">
                <a16:creationId xmlns:a16="http://schemas.microsoft.com/office/drawing/2014/main" id="{5FB0A032-8D4F-8C26-5C85-0773F5935646}"/>
              </a:ext>
            </a:extLst>
          </p:cNvPr>
          <p:cNvGraphicFramePr>
            <a:graphicFrameLocks noGrp="1"/>
          </p:cNvGraphicFramePr>
          <p:nvPr>
            <p:ph idx="1"/>
            <p:extLst>
              <p:ext uri="{D42A27DB-BD31-4B8C-83A1-F6EECF244321}">
                <p14:modId xmlns:p14="http://schemas.microsoft.com/office/powerpoint/2010/main" val="1269719449"/>
              </p:ext>
            </p:extLst>
          </p:nvPr>
        </p:nvGraphicFramePr>
        <p:xfrm>
          <a:off x="838200" y="840215"/>
          <a:ext cx="11353800" cy="576903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868355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8B319-0950-1DF9-0B9D-B32AE4455F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1BE892-F170-24A6-C884-476653DFB7D5}"/>
              </a:ext>
            </a:extLst>
          </p:cNvPr>
          <p:cNvSpPr>
            <a:spLocks noGrp="1"/>
          </p:cNvSpPr>
          <p:nvPr>
            <p:ph type="title"/>
          </p:nvPr>
        </p:nvSpPr>
        <p:spPr>
          <a:xfrm>
            <a:off x="838200" y="248752"/>
            <a:ext cx="10515600" cy="931656"/>
          </a:xfrm>
        </p:spPr>
        <p:txBody>
          <a:bodyPr>
            <a:normAutofit/>
          </a:bodyPr>
          <a:lstStyle/>
          <a:p>
            <a:r>
              <a:rPr lang="en-US" sz="2400" i="1" u="none" strike="noStrike" dirty="0" err="1">
                <a:solidFill>
                  <a:srgbClr val="000000"/>
                </a:solidFill>
                <a:effectLst/>
                <a:latin typeface="Aptos Narrow" panose="020B0004020202020204" pitchFamily="34" charset="0"/>
              </a:rPr>
              <a:t>Câtă</a:t>
            </a:r>
            <a:r>
              <a:rPr lang="en-US" sz="2400" i="1" u="none" strike="noStrike" dirty="0">
                <a:solidFill>
                  <a:srgbClr val="000000"/>
                </a:solidFill>
                <a:effectLst/>
                <a:latin typeface="Aptos Narrow" panose="020B0004020202020204" pitchFamily="34" charset="0"/>
              </a:rPr>
              <a:t> </a:t>
            </a:r>
            <a:r>
              <a:rPr lang="en-US" sz="2400" i="1" u="none" strike="noStrike" dirty="0" err="1">
                <a:solidFill>
                  <a:srgbClr val="000000"/>
                </a:solidFill>
                <a:effectLst/>
                <a:latin typeface="Aptos Narrow" panose="020B0004020202020204" pitchFamily="34" charset="0"/>
              </a:rPr>
              <a:t>încredere</a:t>
            </a:r>
            <a:r>
              <a:rPr lang="en-US" sz="2400" i="1" u="none" strike="noStrike" dirty="0">
                <a:solidFill>
                  <a:srgbClr val="000000"/>
                </a:solidFill>
                <a:effectLst/>
                <a:latin typeface="Aptos Narrow" panose="020B0004020202020204" pitchFamily="34" charset="0"/>
              </a:rPr>
              <a:t> </a:t>
            </a:r>
            <a:r>
              <a:rPr lang="en-US" sz="2400" i="1" u="none" strike="noStrike" dirty="0" err="1">
                <a:solidFill>
                  <a:srgbClr val="000000"/>
                </a:solidFill>
                <a:effectLst/>
                <a:latin typeface="Aptos Narrow" panose="020B0004020202020204" pitchFamily="34" charset="0"/>
              </a:rPr>
              <a:t>aveți</a:t>
            </a:r>
            <a:r>
              <a:rPr lang="en-US" sz="2400" i="1" u="none" strike="noStrike" dirty="0">
                <a:solidFill>
                  <a:srgbClr val="000000"/>
                </a:solidFill>
                <a:effectLst/>
                <a:latin typeface="Aptos Narrow" panose="020B0004020202020204" pitchFamily="34" charset="0"/>
              </a:rPr>
              <a:t> </a:t>
            </a:r>
            <a:r>
              <a:rPr lang="en-US" sz="2400" i="1" u="none" strike="noStrike" dirty="0" err="1">
                <a:solidFill>
                  <a:srgbClr val="000000"/>
                </a:solidFill>
                <a:effectLst/>
                <a:latin typeface="Aptos Narrow" panose="020B0004020202020204" pitchFamily="34" charset="0"/>
              </a:rPr>
              <a:t>în</a:t>
            </a:r>
            <a:r>
              <a:rPr lang="en-US" sz="2400" i="1" u="none" strike="noStrike" dirty="0">
                <a:solidFill>
                  <a:srgbClr val="000000"/>
                </a:solidFill>
                <a:effectLst/>
                <a:latin typeface="Aptos Narrow" panose="020B0004020202020204" pitchFamily="34" charset="0"/>
              </a:rPr>
              <a:t> </a:t>
            </a:r>
            <a:r>
              <a:rPr lang="en-US" sz="2400" i="1" u="none" strike="noStrike" dirty="0" err="1">
                <a:solidFill>
                  <a:srgbClr val="000000"/>
                </a:solidFill>
                <a:effectLst/>
                <a:latin typeface="Aptos Narrow" panose="020B0004020202020204" pitchFamily="34" charset="0"/>
              </a:rPr>
              <a:t>următor</a:t>
            </a:r>
            <a:r>
              <a:rPr lang="ro-RO" sz="2400" i="1" u="none" strike="noStrike" dirty="0">
                <a:solidFill>
                  <a:srgbClr val="000000"/>
                </a:solidFill>
                <a:effectLst/>
                <a:latin typeface="Aptos Narrow" panose="020B0004020202020204" pitchFamily="34" charset="0"/>
              </a:rPr>
              <a:t>ele partide politice...</a:t>
            </a:r>
            <a:endParaRPr lang="en-US" sz="2400" i="1" dirty="0"/>
          </a:p>
        </p:txBody>
      </p:sp>
      <p:graphicFrame>
        <p:nvGraphicFramePr>
          <p:cNvPr id="6" name="Content Placeholder 5">
            <a:extLst>
              <a:ext uri="{FF2B5EF4-FFF2-40B4-BE49-F238E27FC236}">
                <a16:creationId xmlns:a16="http://schemas.microsoft.com/office/drawing/2014/main" id="{527DBD0D-A3D1-58B7-F199-E4E9195C6DBC}"/>
              </a:ext>
            </a:extLst>
          </p:cNvPr>
          <p:cNvGraphicFramePr>
            <a:graphicFrameLocks noGrp="1"/>
          </p:cNvGraphicFramePr>
          <p:nvPr>
            <p:ph idx="1"/>
            <p:extLst>
              <p:ext uri="{D42A27DB-BD31-4B8C-83A1-F6EECF244321}">
                <p14:modId xmlns:p14="http://schemas.microsoft.com/office/powerpoint/2010/main" val="234288592"/>
              </p:ext>
            </p:extLst>
          </p:nvPr>
        </p:nvGraphicFramePr>
        <p:xfrm>
          <a:off x="838200" y="840215"/>
          <a:ext cx="10515600" cy="57690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24708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75ED9-86D4-3B81-42CB-CBED5D9FA637}"/>
              </a:ext>
            </a:extLst>
          </p:cNvPr>
          <p:cNvSpPr>
            <a:spLocks noGrp="1"/>
          </p:cNvSpPr>
          <p:nvPr>
            <p:ph type="title"/>
          </p:nvPr>
        </p:nvSpPr>
        <p:spPr/>
        <p:txBody>
          <a:bodyPr>
            <a:normAutofit/>
          </a:bodyPr>
          <a:lstStyle/>
          <a:p>
            <a:r>
              <a:rPr lang="en-US" sz="2400" i="1" dirty="0" err="1"/>
              <a:t>Dacă</a:t>
            </a:r>
            <a:r>
              <a:rPr lang="en-US" sz="2400" i="1" dirty="0"/>
              <a:t> </a:t>
            </a:r>
            <a:r>
              <a:rPr lang="en-US" sz="2400" i="1" dirty="0" err="1"/>
              <a:t>duminica</a:t>
            </a:r>
            <a:r>
              <a:rPr lang="en-US" sz="2400" i="1" dirty="0"/>
              <a:t> </a:t>
            </a:r>
            <a:r>
              <a:rPr lang="en-US" sz="2400" i="1" dirty="0" err="1"/>
              <a:t>viitoare</a:t>
            </a:r>
            <a:r>
              <a:rPr lang="en-US" sz="2400" i="1" dirty="0"/>
              <a:t> s-</a:t>
            </a:r>
            <a:r>
              <a:rPr lang="en-US" sz="2400" i="1" dirty="0" err="1"/>
              <a:t>ar</a:t>
            </a:r>
            <a:r>
              <a:rPr lang="en-US" sz="2400" i="1" dirty="0"/>
              <a:t> </a:t>
            </a:r>
            <a:r>
              <a:rPr lang="en-US" sz="2400" i="1" dirty="0" err="1"/>
              <a:t>organiza</a:t>
            </a:r>
            <a:r>
              <a:rPr lang="en-US" sz="2400" i="1" dirty="0"/>
              <a:t> </a:t>
            </a:r>
            <a:r>
              <a:rPr lang="en-US" sz="2400" i="1" dirty="0" err="1"/>
              <a:t>alegeri</a:t>
            </a:r>
            <a:r>
              <a:rPr lang="en-US" sz="2400" i="1" dirty="0"/>
              <a:t> </a:t>
            </a:r>
            <a:r>
              <a:rPr lang="en-US" sz="2400" i="1" dirty="0" err="1"/>
              <a:t>pentru</a:t>
            </a:r>
            <a:r>
              <a:rPr lang="en-US" sz="2400" i="1" dirty="0"/>
              <a:t> </a:t>
            </a:r>
            <a:r>
              <a:rPr lang="en-US" sz="2400" i="1" dirty="0" err="1"/>
              <a:t>Parlamentul</a:t>
            </a:r>
            <a:r>
              <a:rPr lang="en-US" sz="2400" i="1" dirty="0"/>
              <a:t> </a:t>
            </a:r>
            <a:r>
              <a:rPr lang="en-US" sz="2400" i="1" dirty="0" err="1"/>
              <a:t>Republicii</a:t>
            </a:r>
            <a:r>
              <a:rPr lang="en-US" sz="2400" i="1" dirty="0"/>
              <a:t> Moldova, cu </a:t>
            </a:r>
            <a:r>
              <a:rPr lang="en-US" sz="2400" i="1" dirty="0" err="1"/>
              <a:t>ce</a:t>
            </a:r>
            <a:r>
              <a:rPr lang="en-US" sz="2400" i="1" dirty="0"/>
              <a:t> </a:t>
            </a:r>
            <a:r>
              <a:rPr lang="en-US" sz="2400" i="1" dirty="0" err="1"/>
              <a:t>partid</a:t>
            </a:r>
            <a:r>
              <a:rPr lang="en-US" sz="2400" i="1" dirty="0"/>
              <a:t> </a:t>
            </a:r>
            <a:r>
              <a:rPr lang="en-US" sz="2400" i="1" dirty="0" err="1"/>
              <a:t>ați</a:t>
            </a:r>
            <a:r>
              <a:rPr lang="en-US" sz="2400" i="1" dirty="0"/>
              <a:t> </a:t>
            </a:r>
            <a:r>
              <a:rPr lang="en-US" sz="2400" i="1" dirty="0" err="1"/>
              <a:t>intenționa</a:t>
            </a:r>
            <a:r>
              <a:rPr lang="en-US" sz="2400" i="1" dirty="0"/>
              <a:t> </a:t>
            </a:r>
            <a:r>
              <a:rPr lang="en-US" sz="2400" i="1" dirty="0" err="1"/>
              <a:t>să</a:t>
            </a:r>
            <a:r>
              <a:rPr lang="en-US" sz="2400" i="1" dirty="0"/>
              <a:t> </a:t>
            </a:r>
            <a:r>
              <a:rPr lang="en-US" sz="2400" i="1" dirty="0" err="1"/>
              <a:t>votați</a:t>
            </a:r>
            <a:r>
              <a:rPr lang="en-US" sz="2400" i="1" dirty="0"/>
              <a:t>?</a:t>
            </a:r>
          </a:p>
        </p:txBody>
      </p:sp>
      <p:graphicFrame>
        <p:nvGraphicFramePr>
          <p:cNvPr id="6" name="Content Placeholder 5">
            <a:extLst>
              <a:ext uri="{FF2B5EF4-FFF2-40B4-BE49-F238E27FC236}">
                <a16:creationId xmlns:a16="http://schemas.microsoft.com/office/drawing/2014/main" id="{972A846E-D1C3-605F-CE4C-E08BF2F56034}"/>
              </a:ext>
            </a:extLst>
          </p:cNvPr>
          <p:cNvGraphicFramePr>
            <a:graphicFrameLocks noGrp="1"/>
          </p:cNvGraphicFramePr>
          <p:nvPr>
            <p:ph idx="1"/>
            <p:extLst>
              <p:ext uri="{D42A27DB-BD31-4B8C-83A1-F6EECF244321}">
                <p14:modId xmlns:p14="http://schemas.microsoft.com/office/powerpoint/2010/main" val="4031805780"/>
              </p:ext>
            </p:extLst>
          </p:nvPr>
        </p:nvGraphicFramePr>
        <p:xfrm>
          <a:off x="838200" y="1459523"/>
          <a:ext cx="10515600" cy="47174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02581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18506-BED3-F007-369E-0103B6F6D64B}"/>
              </a:ext>
            </a:extLst>
          </p:cNvPr>
          <p:cNvSpPr>
            <a:spLocks noGrp="1"/>
          </p:cNvSpPr>
          <p:nvPr>
            <p:ph type="title"/>
          </p:nvPr>
        </p:nvSpPr>
        <p:spPr/>
        <p:txBody>
          <a:bodyPr>
            <a:normAutofit/>
          </a:bodyPr>
          <a:lstStyle/>
          <a:p>
            <a:r>
              <a:rPr lang="en-US" sz="2400" i="1" dirty="0" err="1"/>
              <a:t>Dacă</a:t>
            </a:r>
            <a:r>
              <a:rPr lang="en-US" sz="2400" i="1" dirty="0"/>
              <a:t> </a:t>
            </a:r>
            <a:r>
              <a:rPr lang="en-US" sz="2400" i="1" dirty="0" err="1"/>
              <a:t>duminica</a:t>
            </a:r>
            <a:r>
              <a:rPr lang="en-US" sz="2400" i="1" dirty="0"/>
              <a:t> </a:t>
            </a:r>
            <a:r>
              <a:rPr lang="en-US" sz="2400" i="1" dirty="0" err="1"/>
              <a:t>viitoare</a:t>
            </a:r>
            <a:r>
              <a:rPr lang="en-US" sz="2400" i="1" dirty="0"/>
              <a:t> s-</a:t>
            </a:r>
            <a:r>
              <a:rPr lang="en-US" sz="2400" i="1" dirty="0" err="1"/>
              <a:t>ar</a:t>
            </a:r>
            <a:r>
              <a:rPr lang="en-US" sz="2400" i="1" dirty="0"/>
              <a:t> </a:t>
            </a:r>
            <a:r>
              <a:rPr lang="en-US" sz="2400" i="1" dirty="0" err="1"/>
              <a:t>organiza</a:t>
            </a:r>
            <a:r>
              <a:rPr lang="en-US" sz="2400" i="1" dirty="0"/>
              <a:t> </a:t>
            </a:r>
            <a:r>
              <a:rPr lang="en-US" sz="2400" i="1" dirty="0" err="1"/>
              <a:t>alegeri</a:t>
            </a:r>
            <a:r>
              <a:rPr lang="en-US" sz="2400" i="1" dirty="0"/>
              <a:t> </a:t>
            </a:r>
            <a:r>
              <a:rPr lang="en-US" sz="2400" i="1" dirty="0" err="1"/>
              <a:t>pentru</a:t>
            </a:r>
            <a:r>
              <a:rPr lang="en-US" sz="2400" i="1" dirty="0"/>
              <a:t> </a:t>
            </a:r>
            <a:r>
              <a:rPr lang="en-US" sz="2400" i="1" dirty="0" err="1"/>
              <a:t>Parlamentul</a:t>
            </a:r>
            <a:r>
              <a:rPr lang="en-US" sz="2400" i="1" dirty="0"/>
              <a:t> </a:t>
            </a:r>
            <a:r>
              <a:rPr lang="en-US" sz="2400" i="1" dirty="0" err="1"/>
              <a:t>Republicii</a:t>
            </a:r>
            <a:r>
              <a:rPr lang="en-US" sz="2400" i="1" dirty="0"/>
              <a:t> Moldova, cu </a:t>
            </a:r>
            <a:r>
              <a:rPr lang="en-US" sz="2400" i="1" dirty="0" err="1"/>
              <a:t>ce</a:t>
            </a:r>
            <a:r>
              <a:rPr lang="en-US" sz="2400" i="1" dirty="0"/>
              <a:t> </a:t>
            </a:r>
            <a:r>
              <a:rPr lang="en-US" sz="2400" i="1" dirty="0" err="1"/>
              <a:t>partid</a:t>
            </a:r>
            <a:r>
              <a:rPr lang="en-US" sz="2400" i="1" dirty="0"/>
              <a:t> </a:t>
            </a:r>
            <a:r>
              <a:rPr lang="en-US" sz="2400" i="1" dirty="0" err="1"/>
              <a:t>ați</a:t>
            </a:r>
            <a:r>
              <a:rPr lang="en-US" sz="2400" i="1" dirty="0"/>
              <a:t> </a:t>
            </a:r>
            <a:r>
              <a:rPr lang="en-US" sz="2400" i="1" dirty="0" err="1"/>
              <a:t>intenționa</a:t>
            </a:r>
            <a:r>
              <a:rPr lang="en-US" sz="2400" i="1" dirty="0"/>
              <a:t> </a:t>
            </a:r>
            <a:r>
              <a:rPr lang="en-US" sz="2400" i="1" dirty="0" err="1"/>
              <a:t>să</a:t>
            </a:r>
            <a:r>
              <a:rPr lang="en-US" sz="2400" i="1" dirty="0"/>
              <a:t> </a:t>
            </a:r>
            <a:r>
              <a:rPr lang="en-US" sz="2400" i="1" dirty="0" err="1"/>
              <a:t>votați</a:t>
            </a:r>
            <a:r>
              <a:rPr lang="en-US" sz="2400" i="1" dirty="0"/>
              <a:t>?</a:t>
            </a:r>
          </a:p>
        </p:txBody>
      </p:sp>
      <p:graphicFrame>
        <p:nvGraphicFramePr>
          <p:cNvPr id="6" name="Content Placeholder 5">
            <a:extLst>
              <a:ext uri="{FF2B5EF4-FFF2-40B4-BE49-F238E27FC236}">
                <a16:creationId xmlns:a16="http://schemas.microsoft.com/office/drawing/2014/main" id="{41502FD4-21A4-777B-0774-186B0283EC49}"/>
              </a:ext>
            </a:extLst>
          </p:cNvPr>
          <p:cNvGraphicFramePr>
            <a:graphicFrameLocks noGrp="1"/>
          </p:cNvGraphicFramePr>
          <p:nvPr>
            <p:ph idx="1"/>
            <p:extLst>
              <p:ext uri="{D42A27DB-BD31-4B8C-83A1-F6EECF244321}">
                <p14:modId xmlns:p14="http://schemas.microsoft.com/office/powerpoint/2010/main" val="389087325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479957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42991-40BA-6A67-5B38-408210A7A1C2}"/>
              </a:ext>
            </a:extLst>
          </p:cNvPr>
          <p:cNvSpPr>
            <a:spLocks noGrp="1"/>
          </p:cNvSpPr>
          <p:nvPr>
            <p:ph type="title"/>
          </p:nvPr>
        </p:nvSpPr>
        <p:spPr/>
        <p:txBody>
          <a:bodyPr>
            <a:normAutofit/>
          </a:bodyPr>
          <a:lstStyle/>
          <a:p>
            <a:r>
              <a:rPr lang="en-US" sz="2400" i="1" dirty="0"/>
              <a:t> Cum </a:t>
            </a:r>
            <a:r>
              <a:rPr lang="en-US" sz="2400" i="1" dirty="0" err="1"/>
              <a:t>credeți</a:t>
            </a:r>
            <a:r>
              <a:rPr lang="en-US" sz="2400" i="1" dirty="0"/>
              <a:t> </a:t>
            </a:r>
            <a:r>
              <a:rPr lang="en-US" sz="2400" i="1" dirty="0" err="1"/>
              <a:t>Dvs</a:t>
            </a:r>
            <a:r>
              <a:rPr lang="en-US" sz="2400" i="1" dirty="0"/>
              <a:t>., </a:t>
            </a:r>
            <a:r>
              <a:rPr lang="en-US" sz="2400" i="1" dirty="0" err="1"/>
              <a:t>pentru</a:t>
            </a:r>
            <a:r>
              <a:rPr lang="en-US" sz="2400" i="1" dirty="0"/>
              <a:t> </a:t>
            </a:r>
            <a:r>
              <a:rPr lang="en-US" sz="2400" i="1" dirty="0" err="1"/>
              <a:t>atingerea</a:t>
            </a:r>
            <a:r>
              <a:rPr lang="en-US" sz="2400" i="1" dirty="0"/>
              <a:t> </a:t>
            </a:r>
            <a:r>
              <a:rPr lang="en-US" sz="2400" i="1" dirty="0" err="1"/>
              <a:t>acestui</a:t>
            </a:r>
            <a:r>
              <a:rPr lang="en-US" sz="2400" i="1" dirty="0"/>
              <a:t> scop </a:t>
            </a:r>
            <a:r>
              <a:rPr lang="en-US" sz="2400" i="1" dirty="0" err="1"/>
              <a:t>ar</a:t>
            </a:r>
            <a:r>
              <a:rPr lang="en-US" sz="2400" i="1" dirty="0"/>
              <a:t> fi </a:t>
            </a:r>
            <a:r>
              <a:rPr lang="en-US" sz="2400" i="1" dirty="0" err="1"/>
              <a:t>admisibil</a:t>
            </a:r>
            <a:r>
              <a:rPr lang="en-US" sz="2400" i="1" dirty="0"/>
              <a:t> </a:t>
            </a:r>
            <a:r>
              <a:rPr lang="en-US" sz="2400" i="1" dirty="0" err="1"/>
              <a:t>sau</a:t>
            </a:r>
            <a:r>
              <a:rPr lang="en-US" sz="2400" i="1" dirty="0"/>
              <a:t> nu ca </a:t>
            </a:r>
            <a:r>
              <a:rPr lang="en-US" sz="2400" i="1" dirty="0" err="1"/>
              <a:t>acesta</a:t>
            </a:r>
            <a:r>
              <a:rPr lang="en-US" sz="2400" i="1" dirty="0"/>
              <a:t> </a:t>
            </a:r>
            <a:r>
              <a:rPr lang="en-US" sz="2400" i="1" dirty="0" err="1"/>
              <a:t>să</a:t>
            </a:r>
            <a:r>
              <a:rPr lang="en-US" sz="2400" i="1" dirty="0"/>
              <a:t> </a:t>
            </a:r>
            <a:r>
              <a:rPr lang="en-US" sz="2400" i="1" dirty="0" err="1"/>
              <a:t>întreprindă</a:t>
            </a:r>
            <a:r>
              <a:rPr lang="en-US" sz="2400" i="1" dirty="0"/>
              <a:t> </a:t>
            </a:r>
            <a:r>
              <a:rPr lang="en-US" sz="2400" i="1" dirty="0" err="1"/>
              <a:t>următoarele</a:t>
            </a:r>
            <a:r>
              <a:rPr lang="en-US" sz="2400" i="1" dirty="0"/>
              <a:t> </a:t>
            </a:r>
            <a:r>
              <a:rPr lang="en-US" sz="2400" i="1" dirty="0" err="1"/>
              <a:t>măsur</a:t>
            </a:r>
            <a:r>
              <a:rPr lang="ro-RO" sz="2400" i="1" dirty="0"/>
              <a:t>i</a:t>
            </a:r>
            <a:endParaRPr lang="en-US" sz="2400" i="1" dirty="0"/>
          </a:p>
        </p:txBody>
      </p:sp>
      <p:graphicFrame>
        <p:nvGraphicFramePr>
          <p:cNvPr id="6" name="Content Placeholder 5">
            <a:extLst>
              <a:ext uri="{FF2B5EF4-FFF2-40B4-BE49-F238E27FC236}">
                <a16:creationId xmlns:a16="http://schemas.microsoft.com/office/drawing/2014/main" id="{42101207-1504-BC57-1CD6-228208A4DBFC}"/>
              </a:ext>
            </a:extLst>
          </p:cNvPr>
          <p:cNvGraphicFramePr>
            <a:graphicFrameLocks noGrp="1"/>
          </p:cNvGraphicFramePr>
          <p:nvPr>
            <p:ph idx="1"/>
            <p:extLst>
              <p:ext uri="{D42A27DB-BD31-4B8C-83A1-F6EECF244321}">
                <p14:modId xmlns:p14="http://schemas.microsoft.com/office/powerpoint/2010/main" val="352690279"/>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45964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D932C-AE2D-89CE-15A7-B382A1AFFBB9}"/>
              </a:ext>
            </a:extLst>
          </p:cNvPr>
          <p:cNvSpPr>
            <a:spLocks noGrp="1"/>
          </p:cNvSpPr>
          <p:nvPr>
            <p:ph type="title"/>
          </p:nvPr>
        </p:nvSpPr>
        <p:spPr/>
        <p:txBody>
          <a:bodyPr>
            <a:normAutofit/>
          </a:bodyPr>
          <a:lstStyle/>
          <a:p>
            <a:r>
              <a:rPr lang="en-US" sz="2400" i="1" dirty="0"/>
              <a:t>Cum </a:t>
            </a:r>
            <a:r>
              <a:rPr lang="en-US" sz="2400" i="1" dirty="0" err="1"/>
              <a:t>credeți</a:t>
            </a:r>
            <a:r>
              <a:rPr lang="en-US" sz="2400" i="1" dirty="0"/>
              <a:t>, </a:t>
            </a:r>
            <a:r>
              <a:rPr lang="en-US" sz="2400" i="1" dirty="0" err="1"/>
              <a:t>după</a:t>
            </a:r>
            <a:r>
              <a:rPr lang="en-US" sz="2400" i="1" dirty="0"/>
              <a:t> </a:t>
            </a:r>
            <a:r>
              <a:rPr lang="en-US" sz="2400" i="1" dirty="0" err="1"/>
              <a:t>venirea</a:t>
            </a:r>
            <a:r>
              <a:rPr lang="en-US" sz="2400" i="1" dirty="0"/>
              <a:t> </a:t>
            </a:r>
            <a:r>
              <a:rPr lang="en-US" sz="2400" i="1" dirty="0" err="1"/>
              <a:t>în</a:t>
            </a:r>
            <a:r>
              <a:rPr lang="en-US" sz="2400" i="1" dirty="0"/>
              <a:t> </a:t>
            </a:r>
            <a:r>
              <a:rPr lang="en-US" sz="2400" i="1" dirty="0" err="1"/>
              <a:t>fruntea</a:t>
            </a:r>
            <a:r>
              <a:rPr lang="en-US" sz="2400" i="1" dirty="0"/>
              <a:t> </a:t>
            </a:r>
            <a:r>
              <a:rPr lang="en-US" sz="2400" i="1" dirty="0" err="1"/>
              <a:t>Guvernului</a:t>
            </a:r>
            <a:r>
              <a:rPr lang="en-US" sz="2400" i="1" dirty="0"/>
              <a:t> a </a:t>
            </a:r>
            <a:r>
              <a:rPr lang="en-US" sz="2400" i="1" dirty="0" err="1"/>
              <a:t>dlui</a:t>
            </a:r>
            <a:r>
              <a:rPr lang="en-US" sz="2400" i="1" dirty="0"/>
              <a:t> VASILE TOFAN, </a:t>
            </a:r>
            <a:r>
              <a:rPr lang="en-US" sz="2400" i="1" dirty="0" err="1"/>
              <a:t>situația</a:t>
            </a:r>
            <a:r>
              <a:rPr lang="en-US" sz="2400" i="1" dirty="0"/>
              <a:t> </a:t>
            </a:r>
            <a:r>
              <a:rPr lang="en-US" sz="2400" i="1" dirty="0" err="1"/>
              <a:t>în</a:t>
            </a:r>
            <a:r>
              <a:rPr lang="en-US" sz="2400" i="1" dirty="0"/>
              <a:t> </a:t>
            </a:r>
            <a:r>
              <a:rPr lang="en-US" sz="2400" i="1" dirty="0" err="1"/>
              <a:t>țară</a:t>
            </a:r>
            <a:r>
              <a:rPr lang="en-US" sz="2400" i="1" dirty="0"/>
              <a:t> s-a </a:t>
            </a:r>
            <a:r>
              <a:rPr lang="en-US" sz="2400" i="1" dirty="0" err="1"/>
              <a:t>schimbat</a:t>
            </a:r>
            <a:r>
              <a:rPr lang="en-US" sz="2400" i="1" dirty="0"/>
              <a:t> </a:t>
            </a:r>
            <a:r>
              <a:rPr lang="en-US" sz="2400" i="1" dirty="0" err="1"/>
              <a:t>spre</a:t>
            </a:r>
            <a:r>
              <a:rPr lang="en-US" sz="2400" i="1" dirty="0"/>
              <a:t> bine, </a:t>
            </a:r>
            <a:r>
              <a:rPr lang="en-US" sz="2400" i="1" dirty="0" err="1"/>
              <a:t>spre</a:t>
            </a:r>
            <a:r>
              <a:rPr lang="en-US" sz="2400" i="1" dirty="0"/>
              <a:t> </a:t>
            </a:r>
            <a:r>
              <a:rPr lang="en-US" sz="2400" i="1" dirty="0" err="1"/>
              <a:t>rău</a:t>
            </a:r>
            <a:r>
              <a:rPr lang="en-US" sz="2400" i="1" dirty="0"/>
              <a:t> </a:t>
            </a:r>
            <a:r>
              <a:rPr lang="en-US" sz="2400" i="1" dirty="0" err="1"/>
              <a:t>sau</a:t>
            </a:r>
            <a:r>
              <a:rPr lang="en-US" sz="2400" i="1" dirty="0"/>
              <a:t> a </a:t>
            </a:r>
            <a:r>
              <a:rPr lang="en-US" sz="2400" i="1" dirty="0" err="1"/>
              <a:t>rămas</a:t>
            </a:r>
            <a:r>
              <a:rPr lang="en-US" sz="2400" i="1" dirty="0"/>
              <a:t> la </a:t>
            </a:r>
            <a:r>
              <a:rPr lang="en-US" sz="2400" i="1" dirty="0" err="1"/>
              <a:t>fel</a:t>
            </a:r>
            <a:r>
              <a:rPr lang="en-US" sz="2400" i="1" dirty="0"/>
              <a:t>?</a:t>
            </a:r>
          </a:p>
        </p:txBody>
      </p:sp>
      <p:graphicFrame>
        <p:nvGraphicFramePr>
          <p:cNvPr id="6" name="Content Placeholder 5">
            <a:extLst>
              <a:ext uri="{FF2B5EF4-FFF2-40B4-BE49-F238E27FC236}">
                <a16:creationId xmlns:a16="http://schemas.microsoft.com/office/drawing/2014/main" id="{02CBE779-1BF1-9E85-0544-84C38B8F64D3}"/>
              </a:ext>
            </a:extLst>
          </p:cNvPr>
          <p:cNvGraphicFramePr>
            <a:graphicFrameLocks noGrp="1"/>
          </p:cNvGraphicFramePr>
          <p:nvPr>
            <p:ph idx="1"/>
            <p:extLst>
              <p:ext uri="{D42A27DB-BD31-4B8C-83A1-F6EECF244321}">
                <p14:modId xmlns:p14="http://schemas.microsoft.com/office/powerpoint/2010/main" val="3166417709"/>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596203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B6F3D-BDA8-C3F4-A2D4-AB5D7CE02FCF}"/>
              </a:ext>
            </a:extLst>
          </p:cNvPr>
          <p:cNvSpPr>
            <a:spLocks noGrp="1"/>
          </p:cNvSpPr>
          <p:nvPr>
            <p:ph type="title"/>
          </p:nvPr>
        </p:nvSpPr>
        <p:spPr/>
        <p:txBody>
          <a:bodyPr>
            <a:normAutofit/>
          </a:bodyPr>
          <a:lstStyle/>
          <a:p>
            <a:r>
              <a:rPr lang="en-US" sz="2400" i="1" dirty="0" err="1"/>
              <a:t>În</a:t>
            </a:r>
            <a:r>
              <a:rPr lang="en-US" sz="2400" i="1" dirty="0"/>
              <a:t> </a:t>
            </a:r>
            <a:r>
              <a:rPr lang="en-US" sz="2400" i="1" dirty="0" err="1"/>
              <a:t>ultimele</a:t>
            </a:r>
            <a:r>
              <a:rPr lang="en-US" sz="2400" i="1" dirty="0"/>
              <a:t> </a:t>
            </a:r>
            <a:r>
              <a:rPr lang="en-US" sz="2400" i="1" dirty="0" err="1"/>
              <a:t>luni</a:t>
            </a:r>
            <a:r>
              <a:rPr lang="en-US" sz="2400" i="1" dirty="0"/>
              <a:t> </a:t>
            </a:r>
            <a:r>
              <a:rPr lang="en-US" sz="2400" i="1" dirty="0" err="1"/>
              <a:t>în</a:t>
            </a:r>
            <a:r>
              <a:rPr lang="en-US" sz="2400" i="1" dirty="0"/>
              <a:t> Republica Moldova au </a:t>
            </a:r>
            <a:r>
              <a:rPr lang="en-US" sz="2400" i="1" dirty="0" err="1"/>
              <a:t>început</a:t>
            </a:r>
            <a:r>
              <a:rPr lang="en-US" sz="2400" i="1" dirty="0"/>
              <a:t> </a:t>
            </a:r>
            <a:r>
              <a:rPr lang="en-US" sz="2400" i="1" dirty="0" err="1"/>
              <a:t>să</a:t>
            </a:r>
            <a:r>
              <a:rPr lang="en-US" sz="2400" i="1" dirty="0"/>
              <a:t> fie </a:t>
            </a:r>
            <a:r>
              <a:rPr lang="en-US" sz="2400" i="1" dirty="0" err="1"/>
              <a:t>întreprinse</a:t>
            </a:r>
            <a:r>
              <a:rPr lang="en-US" sz="2400" i="1" dirty="0"/>
              <a:t> </a:t>
            </a:r>
            <a:r>
              <a:rPr lang="en-US" sz="2400" i="1" dirty="0" err="1"/>
              <a:t>diferite</a:t>
            </a:r>
            <a:r>
              <a:rPr lang="en-US" sz="2400" i="1" dirty="0"/>
              <a:t> </a:t>
            </a:r>
            <a:r>
              <a:rPr lang="en-US" sz="2400" i="1" dirty="0" err="1"/>
              <a:t>acțiuni</a:t>
            </a:r>
            <a:r>
              <a:rPr lang="en-US" sz="2400" i="1" dirty="0"/>
              <a:t> </a:t>
            </a:r>
            <a:r>
              <a:rPr lang="en-US" sz="2400" i="1" dirty="0" err="1"/>
              <a:t>axate</a:t>
            </a:r>
            <a:r>
              <a:rPr lang="en-US" sz="2400" i="1" dirty="0"/>
              <a:t> pe </a:t>
            </a:r>
            <a:r>
              <a:rPr lang="en-US" sz="2400" i="1" dirty="0" err="1"/>
              <a:t>lupta</a:t>
            </a:r>
            <a:r>
              <a:rPr lang="en-US" sz="2400" i="1" dirty="0"/>
              <a:t> cu </a:t>
            </a:r>
            <a:r>
              <a:rPr lang="en-US" sz="2400" i="1" dirty="0" err="1"/>
              <a:t>corupția</a:t>
            </a:r>
            <a:r>
              <a:rPr lang="en-US" sz="2400" i="1" dirty="0"/>
              <a:t> (</a:t>
            </a:r>
            <a:r>
              <a:rPr lang="en-US" sz="2400" i="1" dirty="0" err="1"/>
              <a:t>arestarea</a:t>
            </a:r>
            <a:r>
              <a:rPr lang="en-US" sz="2400" i="1" dirty="0"/>
              <a:t> </a:t>
            </a:r>
            <a:r>
              <a:rPr lang="en-US" sz="2400" i="1" dirty="0" err="1"/>
              <a:t>unor</a:t>
            </a:r>
            <a:r>
              <a:rPr lang="en-US" sz="2400" i="1" dirty="0"/>
              <a:t> </a:t>
            </a:r>
            <a:r>
              <a:rPr lang="en-US" sz="2400" i="1" dirty="0" err="1"/>
              <a:t>persoane</a:t>
            </a:r>
            <a:r>
              <a:rPr lang="en-US" sz="2400" i="1" dirty="0"/>
              <a:t> </a:t>
            </a:r>
            <a:r>
              <a:rPr lang="en-US" sz="2400" i="1" dirty="0" err="1"/>
              <a:t>publice</a:t>
            </a:r>
            <a:r>
              <a:rPr lang="en-US" sz="2400" i="1" dirty="0"/>
              <a:t> (</a:t>
            </a:r>
            <a:r>
              <a:rPr lang="en-US" sz="2400" i="1" dirty="0" err="1"/>
              <a:t>Judecători</a:t>
            </a:r>
            <a:r>
              <a:rPr lang="en-US" sz="2400" i="1" dirty="0"/>
              <a:t>, </a:t>
            </a:r>
            <a:r>
              <a:rPr lang="en-US" sz="2400" i="1" dirty="0" err="1"/>
              <a:t>Vameși</a:t>
            </a:r>
            <a:r>
              <a:rPr lang="en-US" sz="2400" i="1" dirty="0"/>
              <a:t> etc.) </a:t>
            </a:r>
            <a:r>
              <a:rPr lang="en-US" sz="2400" i="1" dirty="0" err="1"/>
              <a:t>și</a:t>
            </a:r>
            <a:r>
              <a:rPr lang="en-US" sz="2400" i="1" dirty="0"/>
              <a:t> </a:t>
            </a:r>
            <a:r>
              <a:rPr lang="en-US" sz="2400" i="1" dirty="0" err="1"/>
              <a:t>businessmani</a:t>
            </a:r>
            <a:r>
              <a:rPr lang="en-US" sz="2400" i="1" dirty="0"/>
              <a:t>, </a:t>
            </a:r>
            <a:r>
              <a:rPr lang="en-US" sz="2400" i="1" dirty="0" err="1"/>
              <a:t>demiterea</a:t>
            </a:r>
            <a:r>
              <a:rPr lang="en-US" sz="2400" i="1" dirty="0"/>
              <a:t> </a:t>
            </a:r>
            <a:r>
              <a:rPr lang="en-US" sz="2400" i="1" dirty="0" err="1"/>
              <a:t>unor</a:t>
            </a:r>
            <a:r>
              <a:rPr lang="en-US" sz="2400" i="1" dirty="0"/>
              <a:t> </a:t>
            </a:r>
            <a:r>
              <a:rPr lang="en-US" sz="2400" i="1" dirty="0" err="1"/>
              <a:t>conducători</a:t>
            </a:r>
            <a:r>
              <a:rPr lang="en-US" sz="2400" i="1" dirty="0"/>
              <a:t> de </a:t>
            </a:r>
            <a:r>
              <a:rPr lang="en-US" sz="2400" i="1" dirty="0" err="1"/>
              <a:t>instituții</a:t>
            </a:r>
            <a:r>
              <a:rPr lang="en-US" sz="2400" i="1" dirty="0"/>
              <a:t> </a:t>
            </a:r>
            <a:r>
              <a:rPr lang="en-US" sz="2400" i="1" dirty="0" err="1"/>
              <a:t>etc</a:t>
            </a:r>
            <a:r>
              <a:rPr lang="en-US" sz="2400" i="1" dirty="0"/>
              <a:t>). </a:t>
            </a:r>
            <a:r>
              <a:rPr lang="en-US" sz="2400" i="1" dirty="0" err="1"/>
              <a:t>Dvs</a:t>
            </a:r>
            <a:r>
              <a:rPr lang="en-US" sz="2400" i="1" dirty="0"/>
              <a:t>. </a:t>
            </a:r>
            <a:r>
              <a:rPr lang="en-US" sz="2400" i="1" dirty="0" err="1"/>
              <a:t>ce</a:t>
            </a:r>
            <a:r>
              <a:rPr lang="en-US" sz="2400" i="1" dirty="0"/>
              <a:t> p</a:t>
            </a:r>
            <a:r>
              <a:rPr lang="ro-RO" sz="2400" i="1" dirty="0" err="1"/>
              <a:t>ărere</a:t>
            </a:r>
            <a:r>
              <a:rPr lang="ro-RO" sz="2400" i="1" dirty="0"/>
              <a:t> aveți?</a:t>
            </a:r>
            <a:endParaRPr lang="en-US" sz="2400" i="1" dirty="0"/>
          </a:p>
        </p:txBody>
      </p:sp>
      <p:graphicFrame>
        <p:nvGraphicFramePr>
          <p:cNvPr id="6" name="Content Placeholder 5">
            <a:extLst>
              <a:ext uri="{FF2B5EF4-FFF2-40B4-BE49-F238E27FC236}">
                <a16:creationId xmlns:a16="http://schemas.microsoft.com/office/drawing/2014/main" id="{B3199957-1A8C-C1AC-E5A0-96FC39CC02E2}"/>
              </a:ext>
            </a:extLst>
          </p:cNvPr>
          <p:cNvGraphicFramePr>
            <a:graphicFrameLocks noGrp="1"/>
          </p:cNvGraphicFramePr>
          <p:nvPr>
            <p:ph idx="1"/>
            <p:extLst>
              <p:ext uri="{D42A27DB-BD31-4B8C-83A1-F6EECF244321}">
                <p14:modId xmlns:p14="http://schemas.microsoft.com/office/powerpoint/2010/main" val="172279260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48265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AA2BC-9B2B-12E2-61C2-87366489D3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1D32DD-E38F-C226-0247-815D262EC465}"/>
              </a:ext>
            </a:extLst>
          </p:cNvPr>
          <p:cNvSpPr>
            <a:spLocks noGrp="1"/>
          </p:cNvSpPr>
          <p:nvPr>
            <p:ph type="title"/>
          </p:nvPr>
        </p:nvSpPr>
        <p:spPr/>
        <p:txBody>
          <a:bodyPr>
            <a:normAutofit/>
          </a:bodyPr>
          <a:lstStyle/>
          <a:p>
            <a:r>
              <a:rPr lang="en-US" sz="2400" i="1" dirty="0"/>
              <a:t> </a:t>
            </a:r>
            <a:r>
              <a:rPr lang="en-US" sz="2400" i="1" dirty="0" err="1"/>
              <a:t>Credeți</a:t>
            </a:r>
            <a:r>
              <a:rPr lang="en-US" sz="2400" i="1" dirty="0"/>
              <a:t> </a:t>
            </a:r>
            <a:r>
              <a:rPr lang="en-US" sz="2400" i="1" dirty="0" err="1"/>
              <a:t>că</a:t>
            </a:r>
            <a:r>
              <a:rPr lang="en-US" sz="2400" i="1" dirty="0"/>
              <a:t> </a:t>
            </a:r>
            <a:r>
              <a:rPr lang="en-US" sz="2400" i="1" dirty="0" err="1"/>
              <a:t>azi</a:t>
            </a:r>
            <a:r>
              <a:rPr lang="en-US" sz="2400" i="1" dirty="0"/>
              <a:t> </a:t>
            </a:r>
            <a:r>
              <a:rPr lang="en-US" sz="2400" i="1" dirty="0" err="1"/>
              <a:t>în</a:t>
            </a:r>
            <a:r>
              <a:rPr lang="en-US" sz="2400" i="1" dirty="0"/>
              <a:t> Republica Moldova …… mass-media </a:t>
            </a:r>
            <a:r>
              <a:rPr lang="en-US" sz="2400" i="1" dirty="0" err="1"/>
              <a:t>este</a:t>
            </a:r>
            <a:r>
              <a:rPr lang="en-US" sz="2400" i="1" dirty="0"/>
              <a:t> </a:t>
            </a:r>
            <a:r>
              <a:rPr lang="en-US" sz="2400" i="1" dirty="0" err="1"/>
              <a:t>liberă</a:t>
            </a:r>
            <a:r>
              <a:rPr lang="en-US" sz="2400" i="1" dirty="0"/>
              <a:t> </a:t>
            </a:r>
            <a:r>
              <a:rPr lang="en-US" sz="2400" i="1" dirty="0" err="1"/>
              <a:t>să</a:t>
            </a:r>
            <a:r>
              <a:rPr lang="en-US" sz="2400" i="1" dirty="0"/>
              <a:t> </a:t>
            </a:r>
            <a:r>
              <a:rPr lang="en-US" sz="2400" i="1" dirty="0" err="1"/>
              <a:t>prezinte</a:t>
            </a:r>
            <a:r>
              <a:rPr lang="en-US" sz="2400" i="1" dirty="0"/>
              <a:t> </a:t>
            </a:r>
            <a:r>
              <a:rPr lang="en-US" sz="2400" i="1" dirty="0" err="1"/>
              <a:t>știri</a:t>
            </a:r>
            <a:r>
              <a:rPr lang="en-US" sz="2400" i="1" dirty="0"/>
              <a:t> </a:t>
            </a:r>
            <a:r>
              <a:rPr lang="en-US" sz="2400" i="1" dirty="0" err="1"/>
              <a:t>și</a:t>
            </a:r>
            <a:r>
              <a:rPr lang="en-US" sz="2400" i="1" dirty="0"/>
              <a:t> </a:t>
            </a:r>
            <a:r>
              <a:rPr lang="en-US" sz="2400" i="1" dirty="0" err="1"/>
              <a:t>comentarii</a:t>
            </a:r>
            <a:r>
              <a:rPr lang="en-US" sz="2400" i="1" dirty="0"/>
              <a:t> </a:t>
            </a:r>
            <a:r>
              <a:rPr lang="en-US" sz="2400" i="1" dirty="0" err="1"/>
              <a:t>fără</a:t>
            </a:r>
            <a:r>
              <a:rPr lang="en-US" sz="2400" i="1" dirty="0"/>
              <a:t> </a:t>
            </a:r>
            <a:r>
              <a:rPr lang="en-US" sz="2400" i="1" dirty="0" err="1"/>
              <a:t>cenzură</a:t>
            </a:r>
            <a:r>
              <a:rPr lang="en-US" sz="2400" i="1" dirty="0"/>
              <a:t> (</a:t>
            </a:r>
            <a:r>
              <a:rPr lang="en-US" sz="2400" i="1" dirty="0" err="1"/>
              <a:t>fără</a:t>
            </a:r>
            <a:r>
              <a:rPr lang="en-US" sz="2400" i="1" dirty="0"/>
              <a:t> </a:t>
            </a:r>
            <a:r>
              <a:rPr lang="en-US" sz="2400" i="1" dirty="0" err="1"/>
              <a:t>controlul</a:t>
            </a:r>
            <a:r>
              <a:rPr lang="en-US" sz="2400" i="1" dirty="0"/>
              <a:t> </a:t>
            </a:r>
            <a:r>
              <a:rPr lang="en-US" sz="2400" i="1" dirty="0" err="1"/>
              <a:t>conținutului</a:t>
            </a:r>
            <a:r>
              <a:rPr lang="en-US" sz="2400" i="1" dirty="0"/>
              <a:t>) din </a:t>
            </a:r>
            <a:r>
              <a:rPr lang="en-US" sz="2400" i="1" dirty="0" err="1"/>
              <a:t>partea</a:t>
            </a:r>
            <a:r>
              <a:rPr lang="en-US" sz="2400" i="1" dirty="0"/>
              <a:t> </a:t>
            </a:r>
            <a:r>
              <a:rPr lang="en-US" sz="2400" i="1" dirty="0" err="1"/>
              <a:t>guvernului</a:t>
            </a:r>
            <a:endParaRPr lang="en-US" sz="2400" i="1" dirty="0"/>
          </a:p>
        </p:txBody>
      </p:sp>
      <p:graphicFrame>
        <p:nvGraphicFramePr>
          <p:cNvPr id="6" name="Content Placeholder 5">
            <a:extLst>
              <a:ext uri="{FF2B5EF4-FFF2-40B4-BE49-F238E27FC236}">
                <a16:creationId xmlns:a16="http://schemas.microsoft.com/office/drawing/2014/main" id="{05DF4719-DBAD-AB63-C947-372C600A98EB}"/>
              </a:ext>
            </a:extLst>
          </p:cNvPr>
          <p:cNvGraphicFramePr>
            <a:graphicFrameLocks noGrp="1"/>
          </p:cNvGraphicFramePr>
          <p:nvPr>
            <p:ph idx="1"/>
            <p:extLst>
              <p:ext uri="{D42A27DB-BD31-4B8C-83A1-F6EECF244321}">
                <p14:modId xmlns:p14="http://schemas.microsoft.com/office/powerpoint/2010/main" val="142130405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762335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1EDE8-D67C-BDA1-93CD-A575F2BF90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C8AD0F-5B3C-BC80-DB4A-60566D8233A8}"/>
              </a:ext>
            </a:extLst>
          </p:cNvPr>
          <p:cNvSpPr>
            <a:spLocks noGrp="1"/>
          </p:cNvSpPr>
          <p:nvPr>
            <p:ph type="title"/>
          </p:nvPr>
        </p:nvSpPr>
        <p:spPr/>
        <p:txBody>
          <a:bodyPr>
            <a:normAutofit/>
          </a:bodyPr>
          <a:lstStyle/>
          <a:p>
            <a:r>
              <a:rPr lang="en-US" sz="2400" i="1" dirty="0"/>
              <a:t> </a:t>
            </a:r>
            <a:r>
              <a:rPr lang="en-US" sz="2400" i="1" dirty="0" err="1"/>
              <a:t>Credeți</a:t>
            </a:r>
            <a:r>
              <a:rPr lang="en-US" sz="2400" i="1" dirty="0"/>
              <a:t> </a:t>
            </a:r>
            <a:r>
              <a:rPr lang="en-US" sz="2400" i="1" dirty="0" err="1"/>
              <a:t>că</a:t>
            </a:r>
            <a:r>
              <a:rPr lang="en-US" sz="2400" i="1" dirty="0"/>
              <a:t> </a:t>
            </a:r>
            <a:r>
              <a:rPr lang="en-US" sz="2400" i="1" dirty="0" err="1"/>
              <a:t>azi</a:t>
            </a:r>
            <a:r>
              <a:rPr lang="en-US" sz="2400" i="1" dirty="0"/>
              <a:t> </a:t>
            </a:r>
            <a:r>
              <a:rPr lang="en-US" sz="2400" i="1" dirty="0" err="1"/>
              <a:t>în</a:t>
            </a:r>
            <a:r>
              <a:rPr lang="en-US" sz="2400" i="1" dirty="0"/>
              <a:t> Republica Moldova …… </a:t>
            </a:r>
            <a:r>
              <a:rPr lang="en-US" sz="2400" i="1" dirty="0" err="1"/>
              <a:t>există</a:t>
            </a:r>
            <a:r>
              <a:rPr lang="en-US" sz="2400" i="1" dirty="0"/>
              <a:t> </a:t>
            </a:r>
            <a:r>
              <a:rPr lang="en-US" sz="2400" i="1" dirty="0" err="1"/>
              <a:t>libertatea</a:t>
            </a:r>
            <a:r>
              <a:rPr lang="en-US" sz="2400" i="1" dirty="0"/>
              <a:t> de a </a:t>
            </a:r>
            <a:r>
              <a:rPr lang="en-US" sz="2400" i="1" dirty="0" err="1"/>
              <a:t>critica</a:t>
            </a:r>
            <a:r>
              <a:rPr lang="en-US" sz="2400" i="1" dirty="0"/>
              <a:t> </a:t>
            </a:r>
            <a:r>
              <a:rPr lang="en-US" sz="2400" i="1" dirty="0" err="1"/>
              <a:t>deschis</a:t>
            </a:r>
            <a:r>
              <a:rPr lang="en-US" sz="2400" i="1" dirty="0"/>
              <a:t> </a:t>
            </a:r>
            <a:r>
              <a:rPr lang="en-US" sz="2400" i="1" dirty="0" err="1"/>
              <a:t>guvernul</a:t>
            </a:r>
            <a:endParaRPr lang="en-US" sz="2400" i="1" dirty="0"/>
          </a:p>
        </p:txBody>
      </p:sp>
      <p:graphicFrame>
        <p:nvGraphicFramePr>
          <p:cNvPr id="6" name="Content Placeholder 5">
            <a:extLst>
              <a:ext uri="{FF2B5EF4-FFF2-40B4-BE49-F238E27FC236}">
                <a16:creationId xmlns:a16="http://schemas.microsoft.com/office/drawing/2014/main" id="{8CF3B161-2206-1F5B-0FCA-A70C6F04AE1E}"/>
              </a:ext>
            </a:extLst>
          </p:cNvPr>
          <p:cNvGraphicFramePr>
            <a:graphicFrameLocks noGrp="1"/>
          </p:cNvGraphicFramePr>
          <p:nvPr>
            <p:ph idx="1"/>
            <p:extLst>
              <p:ext uri="{D42A27DB-BD31-4B8C-83A1-F6EECF244321}">
                <p14:modId xmlns:p14="http://schemas.microsoft.com/office/powerpoint/2010/main" val="63605462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91721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48575-4FAC-8863-1EE3-8AEF12DDD3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C93705-6802-050E-EF1E-6A1930151070}"/>
              </a:ext>
            </a:extLst>
          </p:cNvPr>
          <p:cNvSpPr>
            <a:spLocks noGrp="1"/>
          </p:cNvSpPr>
          <p:nvPr>
            <p:ph type="title"/>
          </p:nvPr>
        </p:nvSpPr>
        <p:spPr/>
        <p:txBody>
          <a:bodyPr>
            <a:normAutofit/>
          </a:bodyPr>
          <a:lstStyle/>
          <a:p>
            <a:r>
              <a:rPr lang="en-US" sz="2400" i="1" dirty="0"/>
              <a:t>  </a:t>
            </a:r>
            <a:r>
              <a:rPr lang="en-US" sz="2400" i="1" dirty="0" err="1"/>
              <a:t>Credeți</a:t>
            </a:r>
            <a:r>
              <a:rPr lang="en-US" sz="2400" i="1" dirty="0"/>
              <a:t> </a:t>
            </a:r>
            <a:r>
              <a:rPr lang="en-US" sz="2400" i="1" dirty="0" err="1"/>
              <a:t>că</a:t>
            </a:r>
            <a:r>
              <a:rPr lang="en-US" sz="2400" i="1" dirty="0"/>
              <a:t> </a:t>
            </a:r>
            <a:r>
              <a:rPr lang="en-US" sz="2400" i="1" dirty="0" err="1"/>
              <a:t>azi</a:t>
            </a:r>
            <a:r>
              <a:rPr lang="en-US" sz="2400" i="1" dirty="0"/>
              <a:t> </a:t>
            </a:r>
            <a:r>
              <a:rPr lang="en-US" sz="2400" i="1" dirty="0" err="1"/>
              <a:t>în</a:t>
            </a:r>
            <a:r>
              <a:rPr lang="en-US" sz="2400" i="1" dirty="0"/>
              <a:t> Republica Moldova …… </a:t>
            </a:r>
            <a:r>
              <a:rPr lang="en-US" sz="2400" i="1" dirty="0" err="1"/>
              <a:t>oamenii</a:t>
            </a:r>
            <a:r>
              <a:rPr lang="en-US" sz="2400" i="1" dirty="0"/>
              <a:t> pot conduce </a:t>
            </a:r>
            <a:r>
              <a:rPr lang="en-US" sz="2400" i="1" dirty="0" err="1"/>
              <a:t>afaceri</a:t>
            </a:r>
            <a:r>
              <a:rPr lang="en-US" sz="2400" i="1" dirty="0"/>
              <a:t> </a:t>
            </a:r>
            <a:r>
              <a:rPr lang="en-US" sz="2400" i="1" dirty="0" err="1"/>
              <a:t>proprii</a:t>
            </a:r>
            <a:r>
              <a:rPr lang="en-US" sz="2400" i="1" dirty="0"/>
              <a:t> </a:t>
            </a:r>
            <a:r>
              <a:rPr lang="en-US" sz="2400" i="1" dirty="0" err="1"/>
              <a:t>fără</a:t>
            </a:r>
            <a:r>
              <a:rPr lang="en-US" sz="2400" i="1" dirty="0"/>
              <a:t> a fi </a:t>
            </a:r>
            <a:r>
              <a:rPr lang="en-US" sz="2400" i="1" dirty="0" err="1"/>
              <a:t>nevoiți</a:t>
            </a:r>
            <a:r>
              <a:rPr lang="en-US" sz="2400" i="1" dirty="0"/>
              <a:t> </a:t>
            </a:r>
            <a:r>
              <a:rPr lang="en-US" sz="2400" i="1" dirty="0" err="1"/>
              <a:t>să</a:t>
            </a:r>
            <a:r>
              <a:rPr lang="en-US" sz="2400" i="1" dirty="0"/>
              <a:t> </a:t>
            </a:r>
            <a:r>
              <a:rPr lang="en-US" sz="2400" i="1" dirty="0" err="1"/>
              <a:t>plătească</a:t>
            </a:r>
            <a:r>
              <a:rPr lang="en-US" sz="2400" i="1" dirty="0"/>
              <a:t> </a:t>
            </a:r>
            <a:r>
              <a:rPr lang="en-US" sz="2400" i="1" dirty="0" err="1"/>
              <a:t>mită</a:t>
            </a:r>
            <a:r>
              <a:rPr lang="en-US" sz="2400" i="1" dirty="0"/>
              <a:t> </a:t>
            </a:r>
            <a:r>
              <a:rPr lang="en-US" sz="2400" i="1" dirty="0" err="1"/>
              <a:t>funcționarilor</a:t>
            </a:r>
            <a:r>
              <a:rPr lang="en-US" sz="2400" i="1" dirty="0"/>
              <a:t> de stat</a:t>
            </a:r>
          </a:p>
        </p:txBody>
      </p:sp>
      <p:graphicFrame>
        <p:nvGraphicFramePr>
          <p:cNvPr id="6" name="Content Placeholder 5">
            <a:extLst>
              <a:ext uri="{FF2B5EF4-FFF2-40B4-BE49-F238E27FC236}">
                <a16:creationId xmlns:a16="http://schemas.microsoft.com/office/drawing/2014/main" id="{ACC34587-397F-B2E8-8421-A5086B23D6C4}"/>
              </a:ext>
            </a:extLst>
          </p:cNvPr>
          <p:cNvGraphicFramePr>
            <a:graphicFrameLocks noGrp="1"/>
          </p:cNvGraphicFramePr>
          <p:nvPr>
            <p:ph idx="1"/>
            <p:extLst>
              <p:ext uri="{D42A27DB-BD31-4B8C-83A1-F6EECF244321}">
                <p14:modId xmlns:p14="http://schemas.microsoft.com/office/powerpoint/2010/main" val="245715732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709868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6B016-EA8C-80A2-A6D8-CFBD35BEC812}"/>
              </a:ext>
            </a:extLst>
          </p:cNvPr>
          <p:cNvSpPr>
            <a:spLocks noGrp="1"/>
          </p:cNvSpPr>
          <p:nvPr>
            <p:ph type="title"/>
          </p:nvPr>
        </p:nvSpPr>
        <p:spPr/>
        <p:txBody>
          <a:bodyPr>
            <a:normAutofit fontScale="90000"/>
          </a:bodyPr>
          <a:lstStyle/>
          <a:p>
            <a:br>
              <a:rPr lang="ro-RO" dirty="0"/>
            </a:br>
            <a:br>
              <a:rPr lang="ro-RO" dirty="0"/>
            </a:br>
            <a:br>
              <a:rPr lang="ro-RO" dirty="0"/>
            </a:br>
            <a:br>
              <a:rPr lang="ro-RO" dirty="0"/>
            </a:br>
            <a:br>
              <a:rPr lang="ro-RO" dirty="0"/>
            </a:br>
            <a:r>
              <a:rPr lang="ro-RO" dirty="0"/>
              <a:t> </a:t>
            </a:r>
            <a:br>
              <a:rPr lang="ro-RO" dirty="0"/>
            </a:br>
            <a:br>
              <a:rPr lang="ro-RO" dirty="0"/>
            </a:br>
            <a:br>
              <a:rPr lang="ro-RO" dirty="0"/>
            </a:br>
            <a:br>
              <a:rPr lang="ro-RO" dirty="0"/>
            </a:br>
            <a:r>
              <a:rPr lang="ro-RO" dirty="0"/>
              <a:t>Integrarea europeană a Republicii Moldova </a:t>
            </a:r>
            <a:endParaRPr lang="en-US" dirty="0"/>
          </a:p>
        </p:txBody>
      </p:sp>
      <p:sp>
        <p:nvSpPr>
          <p:cNvPr id="3" name="Content Placeholder 2">
            <a:extLst>
              <a:ext uri="{FF2B5EF4-FFF2-40B4-BE49-F238E27FC236}">
                <a16:creationId xmlns:a16="http://schemas.microsoft.com/office/drawing/2014/main" id="{B4265465-BF20-D1AC-4313-7B994A844F9A}"/>
              </a:ext>
            </a:extLst>
          </p:cNvPr>
          <p:cNvSpPr>
            <a:spLocks noGrp="1"/>
          </p:cNvSpPr>
          <p:nvPr>
            <p:ph idx="1"/>
          </p:nvPr>
        </p:nvSpPr>
        <p:spPr>
          <a:xfrm>
            <a:off x="838203" y="4146997"/>
            <a:ext cx="10515600" cy="2029966"/>
          </a:xfrm>
        </p:spPr>
        <p:txBody>
          <a:bodyPr/>
          <a:lstStyle/>
          <a:p>
            <a:pPr marL="0" indent="0">
              <a:buNone/>
            </a:pPr>
            <a:r>
              <a:rPr lang="ro-RO" dirty="0"/>
              <a:t> </a:t>
            </a:r>
            <a:endParaRPr lang="en-US" dirty="0"/>
          </a:p>
        </p:txBody>
      </p:sp>
    </p:spTree>
    <p:extLst>
      <p:ext uri="{BB962C8B-B14F-4D97-AF65-F5344CB8AC3E}">
        <p14:creationId xmlns:p14="http://schemas.microsoft.com/office/powerpoint/2010/main" val="2376312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B00B1-7244-251D-98D5-DA7556992324}"/>
              </a:ext>
            </a:extLst>
          </p:cNvPr>
          <p:cNvSpPr>
            <a:spLocks noGrp="1"/>
          </p:cNvSpPr>
          <p:nvPr>
            <p:ph type="title"/>
          </p:nvPr>
        </p:nvSpPr>
        <p:spPr/>
        <p:txBody>
          <a:bodyPr>
            <a:normAutofit/>
          </a:bodyPr>
          <a:lstStyle/>
          <a:p>
            <a:r>
              <a:rPr lang="en-US" sz="2400" i="1" dirty="0"/>
              <a:t>Cum </a:t>
            </a:r>
            <a:r>
              <a:rPr lang="en-US" sz="2400" i="1" dirty="0" err="1"/>
              <a:t>apreciați</a:t>
            </a:r>
            <a:r>
              <a:rPr lang="en-US" sz="2400" i="1" dirty="0"/>
              <a:t> </a:t>
            </a:r>
            <a:r>
              <a:rPr lang="en-US" sz="2400" i="1" dirty="0" err="1"/>
              <a:t>relațiile</a:t>
            </a:r>
            <a:r>
              <a:rPr lang="en-US" sz="2400" i="1" dirty="0"/>
              <a:t> </a:t>
            </a:r>
            <a:r>
              <a:rPr lang="en-US" sz="2400" i="1" dirty="0" err="1"/>
              <a:t>actuale</a:t>
            </a:r>
            <a:r>
              <a:rPr lang="en-US" sz="2400" i="1" dirty="0"/>
              <a:t> ale </a:t>
            </a:r>
            <a:r>
              <a:rPr lang="en-US" sz="2400" i="1" dirty="0" err="1"/>
              <a:t>Republicii</a:t>
            </a:r>
            <a:r>
              <a:rPr lang="en-US" sz="2400" i="1" dirty="0"/>
              <a:t> Moldova cu </a:t>
            </a:r>
            <a:r>
              <a:rPr lang="en-US" sz="2400" i="1" dirty="0" err="1"/>
              <a:t>următoarele</a:t>
            </a:r>
            <a:r>
              <a:rPr lang="en-US" sz="2400" i="1" dirty="0"/>
              <a:t> state / </a:t>
            </a:r>
            <a:r>
              <a:rPr lang="en-US" sz="2400" i="1" dirty="0" err="1"/>
              <a:t>organizați</a:t>
            </a:r>
            <a:r>
              <a:rPr lang="ro-RO" sz="2400" i="1" dirty="0"/>
              <a:t>i</a:t>
            </a:r>
            <a:r>
              <a:rPr lang="en-US" sz="2400" i="1" dirty="0"/>
              <a:t>...</a:t>
            </a:r>
          </a:p>
        </p:txBody>
      </p:sp>
      <p:graphicFrame>
        <p:nvGraphicFramePr>
          <p:cNvPr id="6" name="Content Placeholder 5">
            <a:extLst>
              <a:ext uri="{FF2B5EF4-FFF2-40B4-BE49-F238E27FC236}">
                <a16:creationId xmlns:a16="http://schemas.microsoft.com/office/drawing/2014/main" id="{BB60D23A-A7F7-5B58-EB72-941E4ECF53AD}"/>
              </a:ext>
            </a:extLst>
          </p:cNvPr>
          <p:cNvGraphicFramePr>
            <a:graphicFrameLocks noGrp="1"/>
          </p:cNvGraphicFramePr>
          <p:nvPr>
            <p:ph idx="1"/>
            <p:extLst>
              <p:ext uri="{D42A27DB-BD31-4B8C-83A1-F6EECF244321}">
                <p14:modId xmlns:p14="http://schemas.microsoft.com/office/powerpoint/2010/main" val="1242113941"/>
              </p:ext>
            </p:extLst>
          </p:nvPr>
        </p:nvGraphicFramePr>
        <p:xfrm>
          <a:off x="838200" y="1424354"/>
          <a:ext cx="10515600" cy="475260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972131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9ADF2-9DE6-5E95-8AB3-1BAA72BA62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80CEE8-93AF-9956-4F4D-20A3BF8E82B6}"/>
              </a:ext>
            </a:extLst>
          </p:cNvPr>
          <p:cNvSpPr>
            <a:spLocks noGrp="1"/>
          </p:cNvSpPr>
          <p:nvPr>
            <p:ph type="title"/>
          </p:nvPr>
        </p:nvSpPr>
        <p:spPr/>
        <p:txBody>
          <a:bodyPr>
            <a:normAutofit/>
          </a:bodyPr>
          <a:lstStyle/>
          <a:p>
            <a:r>
              <a:rPr lang="en-US" sz="2400" i="1" dirty="0"/>
              <a:t> </a:t>
            </a:r>
            <a:r>
              <a:rPr lang="en-US" sz="2400" i="1" dirty="0" err="1"/>
              <a:t>În</a:t>
            </a:r>
            <a:r>
              <a:rPr lang="en-US" sz="2400" i="1" dirty="0"/>
              <a:t> </a:t>
            </a:r>
            <a:r>
              <a:rPr lang="en-US" sz="2400" i="1" dirty="0" err="1"/>
              <a:t>ce</a:t>
            </a:r>
            <a:r>
              <a:rPr lang="en-US" sz="2400" i="1" dirty="0"/>
              <a:t> </a:t>
            </a:r>
            <a:r>
              <a:rPr lang="en-US" sz="2400" i="1" dirty="0" err="1"/>
              <a:t>măsură</a:t>
            </a:r>
            <a:r>
              <a:rPr lang="en-US" sz="2400" i="1" dirty="0"/>
              <a:t> </a:t>
            </a:r>
            <a:r>
              <a:rPr lang="en-US" sz="2400" i="1" dirty="0" err="1"/>
              <a:t>considerați</a:t>
            </a:r>
            <a:r>
              <a:rPr lang="en-US" sz="2400" i="1" dirty="0"/>
              <a:t> </a:t>
            </a:r>
            <a:r>
              <a:rPr lang="en-US" sz="2400" i="1" dirty="0" err="1"/>
              <a:t>că</a:t>
            </a:r>
            <a:r>
              <a:rPr lang="en-US" sz="2400" i="1" dirty="0"/>
              <a:t> </a:t>
            </a:r>
            <a:r>
              <a:rPr lang="en-US" sz="2400" i="1" dirty="0" err="1"/>
              <a:t>aderarea</a:t>
            </a:r>
            <a:r>
              <a:rPr lang="en-US" sz="2400" i="1" dirty="0"/>
              <a:t> </a:t>
            </a:r>
            <a:r>
              <a:rPr lang="en-US" sz="2400" i="1" dirty="0" err="1"/>
              <a:t>Republicii</a:t>
            </a:r>
            <a:r>
              <a:rPr lang="en-US" sz="2400" i="1" dirty="0"/>
              <a:t> Moldova la </a:t>
            </a:r>
            <a:r>
              <a:rPr lang="en-US" sz="2400" i="1" dirty="0" err="1"/>
              <a:t>Uniunea</a:t>
            </a:r>
            <a:r>
              <a:rPr lang="en-US" sz="2400" i="1" dirty="0"/>
              <a:t> </a:t>
            </a:r>
            <a:r>
              <a:rPr lang="en-US" sz="2400" i="1" dirty="0" err="1"/>
              <a:t>Europeană</a:t>
            </a:r>
            <a:r>
              <a:rPr lang="en-US" sz="2400" i="1" dirty="0"/>
              <a:t> </a:t>
            </a:r>
            <a:r>
              <a:rPr lang="en-US" sz="2400" i="1" dirty="0" err="1"/>
              <a:t>va</a:t>
            </a:r>
            <a:r>
              <a:rPr lang="en-US" sz="2400" i="1" dirty="0"/>
              <a:t> </a:t>
            </a:r>
            <a:r>
              <a:rPr lang="en-US" sz="2400" i="1" dirty="0" err="1"/>
              <a:t>îmbunătăți</a:t>
            </a:r>
            <a:r>
              <a:rPr lang="en-US" sz="2400" i="1" dirty="0"/>
              <a:t> </a:t>
            </a:r>
            <a:r>
              <a:rPr lang="en-US" sz="2400" i="1" dirty="0" err="1"/>
              <a:t>viața</a:t>
            </a:r>
            <a:r>
              <a:rPr lang="en-US" sz="2400" i="1" dirty="0"/>
              <a:t> </a:t>
            </a:r>
            <a:r>
              <a:rPr lang="en-US" sz="2400" i="1" dirty="0" err="1"/>
              <a:t>cetățenilor</a:t>
            </a:r>
            <a:r>
              <a:rPr lang="en-US" sz="2400" i="1" dirty="0"/>
              <a:t>? </a:t>
            </a:r>
          </a:p>
        </p:txBody>
      </p:sp>
      <p:graphicFrame>
        <p:nvGraphicFramePr>
          <p:cNvPr id="6" name="Content Placeholder 5">
            <a:extLst>
              <a:ext uri="{FF2B5EF4-FFF2-40B4-BE49-F238E27FC236}">
                <a16:creationId xmlns:a16="http://schemas.microsoft.com/office/drawing/2014/main" id="{5AE71C22-1739-6A39-C372-F4F3ACFC2B04}"/>
              </a:ext>
            </a:extLst>
          </p:cNvPr>
          <p:cNvGraphicFramePr>
            <a:graphicFrameLocks noGrp="1"/>
          </p:cNvGraphicFramePr>
          <p:nvPr>
            <p:ph idx="1"/>
            <p:extLst>
              <p:ext uri="{D42A27DB-BD31-4B8C-83A1-F6EECF244321}">
                <p14:modId xmlns:p14="http://schemas.microsoft.com/office/powerpoint/2010/main" val="2694510023"/>
              </p:ext>
            </p:extLst>
          </p:nvPr>
        </p:nvGraphicFramePr>
        <p:xfrm>
          <a:off x="838200" y="1690688"/>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153237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6DC66-B850-D611-696C-31373A7E2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BE9E0C-30B5-6DEC-63AA-6CD80EE26450}"/>
              </a:ext>
            </a:extLst>
          </p:cNvPr>
          <p:cNvSpPr>
            <a:spLocks noGrp="1"/>
          </p:cNvSpPr>
          <p:nvPr>
            <p:ph type="title"/>
          </p:nvPr>
        </p:nvSpPr>
        <p:spPr/>
        <p:txBody>
          <a:bodyPr>
            <a:normAutofit/>
          </a:bodyPr>
          <a:lstStyle/>
          <a:p>
            <a:r>
              <a:rPr lang="en-US" sz="2400" i="1" dirty="0"/>
              <a:t> </a:t>
            </a:r>
            <a:r>
              <a:rPr lang="en-US" sz="2400" i="1" dirty="0" err="1"/>
              <a:t>Dvs</a:t>
            </a:r>
            <a:r>
              <a:rPr lang="en-US" sz="2400" i="1" dirty="0"/>
              <a:t>. </a:t>
            </a:r>
            <a:r>
              <a:rPr lang="en-US" sz="2400" i="1" dirty="0" err="1"/>
              <a:t>ați</a:t>
            </a:r>
            <a:r>
              <a:rPr lang="en-US" sz="2400" i="1" dirty="0"/>
              <a:t> vota </a:t>
            </a:r>
            <a:r>
              <a:rPr lang="en-US" sz="2400" i="1" dirty="0" err="1"/>
              <a:t>pentru</a:t>
            </a:r>
            <a:r>
              <a:rPr lang="en-US" sz="2400" i="1" dirty="0"/>
              <a:t> </a:t>
            </a:r>
            <a:r>
              <a:rPr lang="en-US" sz="2400" i="1" dirty="0" err="1"/>
              <a:t>sau</a:t>
            </a:r>
            <a:r>
              <a:rPr lang="en-US" sz="2400" i="1" dirty="0"/>
              <a:t> </a:t>
            </a:r>
            <a:r>
              <a:rPr lang="en-US" sz="2400" i="1" dirty="0" err="1"/>
              <a:t>împotriva</a:t>
            </a:r>
            <a:r>
              <a:rPr lang="en-US" sz="2400" i="1" dirty="0"/>
              <a:t>... </a:t>
            </a:r>
            <a:r>
              <a:rPr lang="en-US" sz="2400" i="1" dirty="0" err="1"/>
              <a:t>aderarea</a:t>
            </a:r>
            <a:r>
              <a:rPr lang="en-US" sz="2400" i="1" dirty="0"/>
              <a:t> </a:t>
            </a:r>
            <a:r>
              <a:rPr lang="en-US" sz="2400" i="1" dirty="0" err="1"/>
              <a:t>Republicii</a:t>
            </a:r>
            <a:r>
              <a:rPr lang="en-US" sz="2400" i="1" dirty="0"/>
              <a:t> Moldova la </a:t>
            </a:r>
            <a:r>
              <a:rPr lang="en-US" sz="2400" i="1" dirty="0" err="1"/>
              <a:t>Uniunea</a:t>
            </a:r>
            <a:r>
              <a:rPr lang="en-US" sz="2400" i="1" dirty="0"/>
              <a:t> </a:t>
            </a:r>
            <a:r>
              <a:rPr lang="en-US" sz="2400" i="1" dirty="0" err="1"/>
              <a:t>Europeană</a:t>
            </a:r>
            <a:r>
              <a:rPr lang="en-US" sz="2400" i="1" dirty="0"/>
              <a:t> (UE)?</a:t>
            </a:r>
          </a:p>
        </p:txBody>
      </p:sp>
      <p:graphicFrame>
        <p:nvGraphicFramePr>
          <p:cNvPr id="6" name="Content Placeholder 5">
            <a:extLst>
              <a:ext uri="{FF2B5EF4-FFF2-40B4-BE49-F238E27FC236}">
                <a16:creationId xmlns:a16="http://schemas.microsoft.com/office/drawing/2014/main" id="{7B157F9F-8D21-07AB-2A79-BD8F8120B11B}"/>
              </a:ext>
            </a:extLst>
          </p:cNvPr>
          <p:cNvGraphicFramePr>
            <a:graphicFrameLocks noGrp="1"/>
          </p:cNvGraphicFramePr>
          <p:nvPr>
            <p:ph idx="1"/>
            <p:extLst>
              <p:ext uri="{D42A27DB-BD31-4B8C-83A1-F6EECF244321}">
                <p14:modId xmlns:p14="http://schemas.microsoft.com/office/powerpoint/2010/main" val="3148736343"/>
              </p:ext>
            </p:extLst>
          </p:nvPr>
        </p:nvGraphicFramePr>
        <p:xfrm>
          <a:off x="838200" y="1690688"/>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432114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7C4C9-3502-9193-C544-65BE3ED621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6027EB-6F8A-6E89-5FA0-8EE292291694}"/>
              </a:ext>
            </a:extLst>
          </p:cNvPr>
          <p:cNvSpPr>
            <a:spLocks noGrp="1"/>
          </p:cNvSpPr>
          <p:nvPr>
            <p:ph type="title"/>
          </p:nvPr>
        </p:nvSpPr>
        <p:spPr/>
        <p:txBody>
          <a:bodyPr>
            <a:normAutofit/>
          </a:bodyPr>
          <a:lstStyle/>
          <a:p>
            <a:r>
              <a:rPr lang="en-US" sz="2400" i="1" dirty="0"/>
              <a:t> </a:t>
            </a:r>
            <a:r>
              <a:rPr lang="en-US" sz="2400" i="1" dirty="0" err="1"/>
              <a:t>În</a:t>
            </a:r>
            <a:r>
              <a:rPr lang="en-US" sz="2400" i="1" dirty="0"/>
              <a:t> general </a:t>
            </a:r>
            <a:r>
              <a:rPr lang="en-US" sz="2400" i="1" dirty="0" err="1"/>
              <a:t>credeți</a:t>
            </a:r>
            <a:r>
              <a:rPr lang="en-US" sz="2400" i="1" dirty="0"/>
              <a:t> </a:t>
            </a:r>
            <a:r>
              <a:rPr lang="en-US" sz="2400" i="1" dirty="0" err="1"/>
              <a:t>că</a:t>
            </a:r>
            <a:r>
              <a:rPr lang="en-US" sz="2400" i="1" dirty="0"/>
              <a:t> Republica Moldova </a:t>
            </a:r>
            <a:r>
              <a:rPr lang="en-US" sz="2400" i="1" dirty="0" err="1"/>
              <a:t>ar</a:t>
            </a:r>
            <a:r>
              <a:rPr lang="en-US" sz="2400" i="1" dirty="0"/>
              <a:t> </a:t>
            </a:r>
            <a:r>
              <a:rPr lang="en-US" sz="2400" i="1" dirty="0" err="1"/>
              <a:t>obține</a:t>
            </a:r>
            <a:r>
              <a:rPr lang="en-US" sz="2400" i="1" dirty="0"/>
              <a:t> </a:t>
            </a:r>
            <a:r>
              <a:rPr lang="en-US" sz="2400" i="1" dirty="0" err="1"/>
              <a:t>mai</a:t>
            </a:r>
            <a:r>
              <a:rPr lang="en-US" sz="2400" i="1" dirty="0"/>
              <a:t> </a:t>
            </a:r>
            <a:r>
              <a:rPr lang="en-US" sz="2400" i="1" dirty="0" err="1"/>
              <a:t>multe</a:t>
            </a:r>
            <a:r>
              <a:rPr lang="en-US" sz="2400" i="1" dirty="0"/>
              <a:t> </a:t>
            </a:r>
            <a:r>
              <a:rPr lang="en-US" sz="2400" i="1" dirty="0" err="1"/>
              <a:t>avantaje</a:t>
            </a:r>
            <a:r>
              <a:rPr lang="en-US" sz="2400" i="1" dirty="0"/>
              <a:t> </a:t>
            </a:r>
            <a:r>
              <a:rPr lang="en-US" sz="2400" i="1" dirty="0" err="1"/>
              <a:t>sau</a:t>
            </a:r>
            <a:r>
              <a:rPr lang="en-US" sz="2400" i="1" dirty="0"/>
              <a:t> </a:t>
            </a:r>
            <a:r>
              <a:rPr lang="en-US" sz="2400" i="1" dirty="0" err="1"/>
              <a:t>mai</a:t>
            </a:r>
            <a:r>
              <a:rPr lang="en-US" sz="2400" i="1" dirty="0"/>
              <a:t> </a:t>
            </a:r>
            <a:r>
              <a:rPr lang="en-US" sz="2400" i="1" dirty="0" err="1"/>
              <a:t>multe</a:t>
            </a:r>
            <a:r>
              <a:rPr lang="en-US" sz="2400" i="1" dirty="0"/>
              <a:t> </a:t>
            </a:r>
            <a:r>
              <a:rPr lang="en-US" sz="2400" i="1" dirty="0" err="1"/>
              <a:t>dezavantaje</a:t>
            </a:r>
            <a:r>
              <a:rPr lang="en-US" sz="2400" i="1" dirty="0"/>
              <a:t> </a:t>
            </a:r>
            <a:r>
              <a:rPr lang="en-US" sz="2400" i="1" dirty="0" err="1"/>
              <a:t>dacă</a:t>
            </a:r>
            <a:r>
              <a:rPr lang="en-US" sz="2400" i="1" dirty="0"/>
              <a:t> </a:t>
            </a:r>
            <a:r>
              <a:rPr lang="en-US" sz="2400" i="1" dirty="0" err="1"/>
              <a:t>va</a:t>
            </a:r>
            <a:r>
              <a:rPr lang="en-US" sz="2400" i="1" dirty="0"/>
              <a:t> </a:t>
            </a:r>
            <a:r>
              <a:rPr lang="en-US" sz="2400" i="1" dirty="0" err="1"/>
              <a:t>deveni</a:t>
            </a:r>
            <a:r>
              <a:rPr lang="en-US" sz="2400" i="1" dirty="0"/>
              <a:t> </a:t>
            </a:r>
            <a:r>
              <a:rPr lang="en-US" sz="2400" i="1" dirty="0" err="1"/>
              <a:t>membru</a:t>
            </a:r>
            <a:r>
              <a:rPr lang="en-US" sz="2400" i="1" dirty="0"/>
              <a:t> al </a:t>
            </a:r>
            <a:r>
              <a:rPr lang="en-US" sz="2400" i="1" dirty="0" err="1"/>
              <a:t>Uniunii</a:t>
            </a:r>
            <a:r>
              <a:rPr lang="en-US" sz="2400" i="1" dirty="0"/>
              <a:t> </a:t>
            </a:r>
            <a:r>
              <a:rPr lang="en-US" sz="2400" i="1" dirty="0" err="1"/>
              <a:t>Europene</a:t>
            </a:r>
            <a:r>
              <a:rPr lang="en-US" sz="2400" i="1" dirty="0"/>
              <a:t>?</a:t>
            </a:r>
          </a:p>
        </p:txBody>
      </p:sp>
      <p:graphicFrame>
        <p:nvGraphicFramePr>
          <p:cNvPr id="6" name="Content Placeholder 5">
            <a:extLst>
              <a:ext uri="{FF2B5EF4-FFF2-40B4-BE49-F238E27FC236}">
                <a16:creationId xmlns:a16="http://schemas.microsoft.com/office/drawing/2014/main" id="{35818E4E-47A0-5CCE-F7C2-D01ABD63192A}"/>
              </a:ext>
            </a:extLst>
          </p:cNvPr>
          <p:cNvGraphicFramePr>
            <a:graphicFrameLocks noGrp="1"/>
          </p:cNvGraphicFramePr>
          <p:nvPr>
            <p:ph idx="1"/>
            <p:extLst>
              <p:ext uri="{D42A27DB-BD31-4B8C-83A1-F6EECF244321}">
                <p14:modId xmlns:p14="http://schemas.microsoft.com/office/powerpoint/2010/main" val="474525622"/>
              </p:ext>
            </p:extLst>
          </p:nvPr>
        </p:nvGraphicFramePr>
        <p:xfrm>
          <a:off x="838200" y="1690688"/>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447816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9CB32-36DB-78CD-7D1A-BE2B0046BD8E}"/>
              </a:ext>
            </a:extLst>
          </p:cNvPr>
          <p:cNvSpPr>
            <a:spLocks noGrp="1"/>
          </p:cNvSpPr>
          <p:nvPr>
            <p:ph type="title"/>
          </p:nvPr>
        </p:nvSpPr>
        <p:spPr>
          <a:xfrm>
            <a:off x="838200" y="500066"/>
            <a:ext cx="10515600" cy="1325559"/>
          </a:xfrm>
          <a:noFill/>
        </p:spPr>
        <p:txBody>
          <a:bodyPr>
            <a:normAutofit fontScale="90000"/>
          </a:bodyPr>
          <a:lstStyle/>
          <a:p>
            <a:r>
              <a:rPr lang="en-US" dirty="0"/>
              <a:t> </a:t>
            </a:r>
            <a:r>
              <a:rPr lang="en-US" sz="2700" i="1" dirty="0" err="1"/>
              <a:t>Când</a:t>
            </a:r>
            <a:r>
              <a:rPr lang="en-US" sz="2700" i="1" dirty="0"/>
              <a:t> </a:t>
            </a:r>
            <a:r>
              <a:rPr lang="en-US" sz="2700" i="1" dirty="0" err="1"/>
              <a:t>vă</a:t>
            </a:r>
            <a:r>
              <a:rPr lang="en-US" sz="2700" i="1" dirty="0"/>
              <a:t> </a:t>
            </a:r>
            <a:r>
              <a:rPr lang="en-US" sz="2700" i="1" dirty="0" err="1"/>
              <a:t>gândiți</a:t>
            </a:r>
            <a:r>
              <a:rPr lang="en-US" sz="2700" i="1" dirty="0"/>
              <a:t> la </a:t>
            </a:r>
            <a:r>
              <a:rPr lang="en-US" sz="2700" i="1" dirty="0" err="1"/>
              <a:t>procesul</a:t>
            </a:r>
            <a:r>
              <a:rPr lang="en-US" sz="2700" i="1" dirty="0"/>
              <a:t> de </a:t>
            </a:r>
            <a:r>
              <a:rPr lang="en-US" sz="2700" i="1" dirty="0" err="1"/>
              <a:t>integrare</a:t>
            </a:r>
            <a:r>
              <a:rPr lang="en-US" sz="2700" i="1" dirty="0"/>
              <a:t> </a:t>
            </a:r>
            <a:r>
              <a:rPr lang="en-US" sz="2700" i="1" dirty="0" err="1"/>
              <a:t>europeană</a:t>
            </a:r>
            <a:r>
              <a:rPr lang="en-US" sz="2700" i="1" dirty="0"/>
              <a:t> a </a:t>
            </a:r>
            <a:r>
              <a:rPr lang="en-US" sz="2700" i="1" dirty="0" err="1"/>
              <a:t>Republicii</a:t>
            </a:r>
            <a:r>
              <a:rPr lang="en-US" sz="2700" i="1" dirty="0"/>
              <a:t> Moldova, care din </a:t>
            </a:r>
            <a:r>
              <a:rPr lang="en-US" sz="2700" i="1" dirty="0" err="1"/>
              <a:t>aceste</a:t>
            </a:r>
            <a:r>
              <a:rPr lang="en-US" sz="2700" i="1" dirty="0"/>
              <a:t> </a:t>
            </a:r>
            <a:r>
              <a:rPr lang="en-US" sz="2700" i="1" dirty="0" err="1"/>
              <a:t>lucruri</a:t>
            </a:r>
            <a:r>
              <a:rPr lang="en-US" sz="2700" i="1" dirty="0"/>
              <a:t>, </a:t>
            </a:r>
            <a:r>
              <a:rPr lang="en-US" sz="2700" i="1" dirty="0" err="1"/>
              <a:t>după</a:t>
            </a:r>
            <a:r>
              <a:rPr lang="en-US" sz="2700" i="1" dirty="0"/>
              <a:t> </a:t>
            </a:r>
            <a:r>
              <a:rPr lang="en-US" sz="2700" i="1" dirty="0" err="1"/>
              <a:t>părerea</a:t>
            </a:r>
            <a:r>
              <a:rPr lang="en-US" sz="2700" i="1" dirty="0"/>
              <a:t> </a:t>
            </a:r>
            <a:r>
              <a:rPr lang="en-US" sz="2700" i="1" dirty="0" err="1"/>
              <a:t>Dvs</a:t>
            </a:r>
            <a:r>
              <a:rPr lang="en-US" sz="2700" i="1" dirty="0"/>
              <a:t>. sunt </a:t>
            </a:r>
            <a:r>
              <a:rPr lang="en-US" sz="2700" i="1" dirty="0" err="1"/>
              <a:t>obstacole</a:t>
            </a:r>
            <a:r>
              <a:rPr lang="en-US" sz="2700" i="1" dirty="0"/>
              <a:t> </a:t>
            </a:r>
            <a:r>
              <a:rPr lang="en-US" sz="2700" i="1" dirty="0" err="1"/>
              <a:t>pentru</a:t>
            </a:r>
            <a:r>
              <a:rPr lang="en-US" sz="2700" i="1" dirty="0"/>
              <a:t> </a:t>
            </a:r>
            <a:r>
              <a:rPr lang="en-US" sz="2700" i="1" dirty="0" err="1"/>
              <a:t>integrarea</a:t>
            </a:r>
            <a:r>
              <a:rPr lang="en-US" sz="2700" i="1" dirty="0"/>
              <a:t> RM </a:t>
            </a:r>
            <a:r>
              <a:rPr lang="en-US" sz="2700" i="1" dirty="0" err="1"/>
              <a:t>în</a:t>
            </a:r>
            <a:r>
              <a:rPr lang="en-US" sz="2700" i="1" dirty="0"/>
              <a:t> UE...</a:t>
            </a:r>
          </a:p>
        </p:txBody>
      </p:sp>
      <p:graphicFrame>
        <p:nvGraphicFramePr>
          <p:cNvPr id="6" name="Content Placeholder 5">
            <a:extLst>
              <a:ext uri="{FF2B5EF4-FFF2-40B4-BE49-F238E27FC236}">
                <a16:creationId xmlns:a16="http://schemas.microsoft.com/office/drawing/2014/main" id="{CCACF1AD-E8BD-4999-0568-6129E083DDF4}"/>
              </a:ext>
            </a:extLst>
          </p:cNvPr>
          <p:cNvGraphicFramePr>
            <a:graphicFrameLocks noGrp="1"/>
          </p:cNvGraphicFramePr>
          <p:nvPr>
            <p:ph idx="1"/>
            <p:extLst>
              <p:ext uri="{D42A27DB-BD31-4B8C-83A1-F6EECF244321}">
                <p14:modId xmlns:p14="http://schemas.microsoft.com/office/powerpoint/2010/main" val="405559072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301690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6AB47-55B1-CB4B-2BAB-67B473272526}"/>
              </a:ext>
            </a:extLst>
          </p:cNvPr>
          <p:cNvSpPr>
            <a:spLocks noGrp="1"/>
          </p:cNvSpPr>
          <p:nvPr>
            <p:ph type="title"/>
          </p:nvPr>
        </p:nvSpPr>
        <p:spPr/>
        <p:txBody>
          <a:bodyPr>
            <a:normAutofit/>
          </a:bodyPr>
          <a:lstStyle/>
          <a:p>
            <a:r>
              <a:rPr lang="en-US" sz="2400" i="1" dirty="0" err="1"/>
              <a:t>După</a:t>
            </a:r>
            <a:r>
              <a:rPr lang="en-US" sz="2400" i="1" dirty="0"/>
              <a:t> </a:t>
            </a:r>
            <a:r>
              <a:rPr lang="en-US" sz="2400" i="1" dirty="0" err="1"/>
              <a:t>părerea</a:t>
            </a:r>
            <a:r>
              <a:rPr lang="en-US" sz="2400" i="1" dirty="0"/>
              <a:t> </a:t>
            </a:r>
            <a:r>
              <a:rPr lang="en-US" sz="2400" i="1" dirty="0" err="1"/>
              <a:t>Dvs</a:t>
            </a:r>
            <a:r>
              <a:rPr lang="en-US" sz="2400" i="1" dirty="0"/>
              <a:t>. </a:t>
            </a:r>
            <a:r>
              <a:rPr lang="en-US" sz="2400" i="1" dirty="0" err="1"/>
              <a:t>dacă</a:t>
            </a:r>
            <a:r>
              <a:rPr lang="en-US" sz="2400" i="1" dirty="0"/>
              <a:t> </a:t>
            </a:r>
            <a:r>
              <a:rPr lang="en-US" sz="2400" i="1" dirty="0" err="1"/>
              <a:t>ar</a:t>
            </a:r>
            <a:r>
              <a:rPr lang="en-US" sz="2400" i="1" dirty="0"/>
              <a:t> </a:t>
            </a:r>
            <a:r>
              <a:rPr lang="en-US" sz="2400" i="1" dirty="0" err="1"/>
              <a:t>avea</a:t>
            </a:r>
            <a:r>
              <a:rPr lang="en-US" sz="2400" i="1" dirty="0"/>
              <a:t> loc Unirea RM cu </a:t>
            </a:r>
            <a:r>
              <a:rPr lang="en-US" sz="2400" i="1" dirty="0" err="1"/>
              <a:t>România</a:t>
            </a:r>
            <a:r>
              <a:rPr lang="en-US" sz="2400" i="1" dirty="0"/>
              <a:t> </a:t>
            </a:r>
            <a:r>
              <a:rPr lang="en-US" sz="2400" i="1" dirty="0" err="1"/>
              <a:t>credeți</a:t>
            </a:r>
            <a:r>
              <a:rPr lang="en-US" sz="2400" i="1" dirty="0"/>
              <a:t> </a:t>
            </a:r>
            <a:r>
              <a:rPr lang="en-US" sz="2400" i="1" dirty="0" err="1"/>
              <a:t>că</a:t>
            </a:r>
            <a:r>
              <a:rPr lang="en-US" sz="2400" i="1" dirty="0"/>
              <a:t> s-</a:t>
            </a:r>
            <a:r>
              <a:rPr lang="en-US" sz="2400" i="1" dirty="0" err="1"/>
              <a:t>ar</a:t>
            </a:r>
            <a:r>
              <a:rPr lang="en-US" sz="2400" i="1" dirty="0"/>
              <a:t> </a:t>
            </a:r>
            <a:r>
              <a:rPr lang="en-US" sz="2400" i="1" dirty="0" err="1"/>
              <a:t>rezolva</a:t>
            </a:r>
            <a:r>
              <a:rPr lang="en-US" sz="2400" i="1" dirty="0"/>
              <a:t> </a:t>
            </a:r>
            <a:r>
              <a:rPr lang="en-US" sz="2400" i="1" dirty="0" err="1"/>
              <a:t>următoarele</a:t>
            </a:r>
            <a:r>
              <a:rPr lang="en-US" sz="2400" i="1" dirty="0"/>
              <a:t> </a:t>
            </a:r>
            <a:r>
              <a:rPr lang="en-US" sz="2400" i="1" dirty="0" err="1"/>
              <a:t>probleme</a:t>
            </a:r>
            <a:r>
              <a:rPr lang="en-US" sz="2400" i="1" dirty="0"/>
              <a:t>... </a:t>
            </a:r>
          </a:p>
        </p:txBody>
      </p:sp>
      <p:graphicFrame>
        <p:nvGraphicFramePr>
          <p:cNvPr id="6" name="Content Placeholder 5">
            <a:extLst>
              <a:ext uri="{FF2B5EF4-FFF2-40B4-BE49-F238E27FC236}">
                <a16:creationId xmlns:a16="http://schemas.microsoft.com/office/drawing/2014/main" id="{D7813533-9EC8-1D5C-1260-06EC6F9A6EE0}"/>
              </a:ext>
            </a:extLst>
          </p:cNvPr>
          <p:cNvGraphicFramePr>
            <a:graphicFrameLocks noGrp="1"/>
          </p:cNvGraphicFramePr>
          <p:nvPr>
            <p:ph idx="1"/>
            <p:extLst>
              <p:ext uri="{D42A27DB-BD31-4B8C-83A1-F6EECF244321}">
                <p14:modId xmlns:p14="http://schemas.microsoft.com/office/powerpoint/2010/main" val="445939895"/>
              </p:ext>
            </p:extLst>
          </p:nvPr>
        </p:nvGraphicFramePr>
        <p:xfrm>
          <a:off x="838200" y="1389185"/>
          <a:ext cx="10515600" cy="47877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412160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01EA7-3C22-8F0C-3614-C11C6C2860BB}"/>
              </a:ext>
            </a:extLst>
          </p:cNvPr>
          <p:cNvSpPr>
            <a:spLocks noGrp="1"/>
          </p:cNvSpPr>
          <p:nvPr>
            <p:ph type="title"/>
          </p:nvPr>
        </p:nvSpPr>
        <p:spPr/>
        <p:txBody>
          <a:bodyPr>
            <a:normAutofit fontScale="90000"/>
          </a:bodyPr>
          <a:lstStyle/>
          <a:p>
            <a:r>
              <a:rPr lang="ro-RO" dirty="0"/>
              <a:t> </a:t>
            </a:r>
            <a:br>
              <a:rPr lang="ro-RO" dirty="0"/>
            </a:br>
            <a:br>
              <a:rPr lang="ro-RO" dirty="0"/>
            </a:br>
            <a:br>
              <a:rPr lang="ro-RO" dirty="0"/>
            </a:br>
            <a:br>
              <a:rPr lang="ro-RO" dirty="0"/>
            </a:br>
            <a:r>
              <a:rPr lang="ro-RO" dirty="0"/>
              <a:t> </a:t>
            </a:r>
            <a:br>
              <a:rPr lang="ro-RO" dirty="0"/>
            </a:br>
            <a:br>
              <a:rPr lang="ro-RO" dirty="0"/>
            </a:br>
            <a:br>
              <a:rPr lang="ro-RO" dirty="0"/>
            </a:br>
            <a:br>
              <a:rPr lang="ro-RO" dirty="0"/>
            </a:br>
            <a:r>
              <a:rPr lang="ro-RO" dirty="0"/>
              <a:t>              Atitudinea cetățenilor față problemele societate </a:t>
            </a:r>
            <a:endParaRPr lang="en-US" dirty="0"/>
          </a:p>
        </p:txBody>
      </p:sp>
      <p:sp>
        <p:nvSpPr>
          <p:cNvPr id="3" name="Content Placeholder 2">
            <a:extLst>
              <a:ext uri="{FF2B5EF4-FFF2-40B4-BE49-F238E27FC236}">
                <a16:creationId xmlns:a16="http://schemas.microsoft.com/office/drawing/2014/main" id="{60711196-33B8-4680-D189-3F66C2E652DF}"/>
              </a:ext>
            </a:extLst>
          </p:cNvPr>
          <p:cNvSpPr>
            <a:spLocks noGrp="1"/>
          </p:cNvSpPr>
          <p:nvPr>
            <p:ph idx="1"/>
          </p:nvPr>
        </p:nvSpPr>
        <p:spPr>
          <a:xfrm>
            <a:off x="838203" y="5732585"/>
            <a:ext cx="10515600" cy="444378"/>
          </a:xfrm>
        </p:spPr>
        <p:txBody>
          <a:bodyPr>
            <a:normAutofit fontScale="92500" lnSpcReduction="10000"/>
          </a:bodyPr>
          <a:lstStyle/>
          <a:p>
            <a:pPr marL="0" indent="0">
              <a:buNone/>
            </a:pPr>
            <a:r>
              <a:rPr lang="ro-RO" dirty="0"/>
              <a:t> </a:t>
            </a:r>
            <a:endParaRPr lang="en-US" dirty="0"/>
          </a:p>
        </p:txBody>
      </p:sp>
    </p:spTree>
    <p:extLst>
      <p:ext uri="{BB962C8B-B14F-4D97-AF65-F5344CB8AC3E}">
        <p14:creationId xmlns:p14="http://schemas.microsoft.com/office/powerpoint/2010/main" val="3357462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67B0D-3927-D282-1BDA-E47568D5FF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C67B4A-2239-8127-AEFB-B0952421A6FA}"/>
              </a:ext>
            </a:extLst>
          </p:cNvPr>
          <p:cNvSpPr>
            <a:spLocks noGrp="1"/>
          </p:cNvSpPr>
          <p:nvPr>
            <p:ph type="title"/>
          </p:nvPr>
        </p:nvSpPr>
        <p:spPr/>
        <p:txBody>
          <a:bodyPr>
            <a:normAutofit/>
          </a:bodyPr>
          <a:lstStyle/>
          <a:p>
            <a:r>
              <a:rPr lang="en-US" sz="2400" i="1" dirty="0" err="1"/>
              <a:t>În</a:t>
            </a:r>
            <a:r>
              <a:rPr lang="en-US" sz="2400" i="1" dirty="0"/>
              <a:t> </a:t>
            </a:r>
            <a:r>
              <a:rPr lang="en-US" sz="2400" i="1" dirty="0" err="1"/>
              <a:t>ce</a:t>
            </a:r>
            <a:r>
              <a:rPr lang="en-US" sz="2400" i="1" dirty="0"/>
              <a:t> </a:t>
            </a:r>
            <a:r>
              <a:rPr lang="en-US" sz="2400" i="1" dirty="0" err="1"/>
              <a:t>măsură</a:t>
            </a:r>
            <a:r>
              <a:rPr lang="en-US" sz="2400" i="1" dirty="0"/>
              <a:t> </a:t>
            </a:r>
            <a:r>
              <a:rPr lang="en-US" sz="2400" i="1" dirty="0" err="1"/>
              <a:t>considerați</a:t>
            </a:r>
            <a:r>
              <a:rPr lang="en-US" sz="2400" i="1" dirty="0"/>
              <a:t> </a:t>
            </a:r>
            <a:r>
              <a:rPr lang="en-US" sz="2400" i="1" dirty="0" err="1"/>
              <a:t>că</a:t>
            </a:r>
            <a:r>
              <a:rPr lang="en-US" sz="2400" i="1" dirty="0"/>
              <a:t> </a:t>
            </a:r>
            <a:r>
              <a:rPr lang="en-US" sz="2400" i="1" dirty="0" err="1"/>
              <a:t>persoanele</a:t>
            </a:r>
            <a:r>
              <a:rPr lang="en-US" sz="2400" i="1" dirty="0"/>
              <a:t> cu </a:t>
            </a:r>
            <a:r>
              <a:rPr lang="en-US" sz="2400" i="1" dirty="0" err="1"/>
              <a:t>dizabilități</a:t>
            </a:r>
            <a:r>
              <a:rPr lang="en-US" sz="2400" i="1" dirty="0"/>
              <a:t> au </a:t>
            </a:r>
            <a:r>
              <a:rPr lang="en-US" sz="2400" i="1" dirty="0" err="1"/>
              <a:t>acces</a:t>
            </a:r>
            <a:r>
              <a:rPr lang="en-US" sz="2400" i="1" dirty="0"/>
              <a:t> egal... </a:t>
            </a:r>
          </a:p>
        </p:txBody>
      </p:sp>
      <p:graphicFrame>
        <p:nvGraphicFramePr>
          <p:cNvPr id="6" name="Content Placeholder 5">
            <a:extLst>
              <a:ext uri="{FF2B5EF4-FFF2-40B4-BE49-F238E27FC236}">
                <a16:creationId xmlns:a16="http://schemas.microsoft.com/office/drawing/2014/main" id="{183912E8-022B-2565-0263-C1B5EEAEB890}"/>
              </a:ext>
            </a:extLst>
          </p:cNvPr>
          <p:cNvGraphicFramePr>
            <a:graphicFrameLocks noGrp="1"/>
          </p:cNvGraphicFramePr>
          <p:nvPr>
            <p:ph idx="1"/>
            <p:extLst>
              <p:ext uri="{D42A27DB-BD31-4B8C-83A1-F6EECF244321}">
                <p14:modId xmlns:p14="http://schemas.microsoft.com/office/powerpoint/2010/main" val="1109723020"/>
              </p:ext>
            </p:extLst>
          </p:nvPr>
        </p:nvGraphicFramePr>
        <p:xfrm>
          <a:off x="838200" y="1389185"/>
          <a:ext cx="10515600" cy="47877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58419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56FD6-ABC2-D62A-BF9F-0BE01E68CCA0}"/>
              </a:ext>
            </a:extLst>
          </p:cNvPr>
          <p:cNvSpPr>
            <a:spLocks noGrp="1"/>
          </p:cNvSpPr>
          <p:nvPr>
            <p:ph type="title"/>
          </p:nvPr>
        </p:nvSpPr>
        <p:spPr/>
        <p:txBody>
          <a:bodyPr>
            <a:normAutofit fontScale="90000"/>
          </a:bodyPr>
          <a:lstStyle/>
          <a:p>
            <a:r>
              <a:rPr lang="en-US" dirty="0"/>
              <a:t> </a:t>
            </a:r>
            <a:r>
              <a:rPr lang="en-US" sz="2700" i="1" dirty="0" err="1"/>
              <a:t>În</a:t>
            </a:r>
            <a:r>
              <a:rPr lang="en-US" sz="2700" i="1" dirty="0"/>
              <a:t> </a:t>
            </a:r>
            <a:r>
              <a:rPr lang="en-US" sz="2700" i="1" dirty="0" err="1"/>
              <a:t>ultimii</a:t>
            </a:r>
            <a:r>
              <a:rPr lang="en-US" sz="2700" i="1" dirty="0"/>
              <a:t> ani se </a:t>
            </a:r>
            <a:r>
              <a:rPr lang="en-US" sz="2700" i="1" dirty="0" err="1"/>
              <a:t>discută</a:t>
            </a:r>
            <a:r>
              <a:rPr lang="en-US" sz="2700" i="1" dirty="0"/>
              <a:t> </a:t>
            </a:r>
            <a:r>
              <a:rPr lang="en-US" sz="2700" i="1" dirty="0" err="1"/>
              <a:t>foarte</a:t>
            </a:r>
            <a:r>
              <a:rPr lang="en-US" sz="2700" i="1" dirty="0"/>
              <a:t> </a:t>
            </a:r>
            <a:r>
              <a:rPr lang="en-US" sz="2700" i="1" dirty="0" err="1"/>
              <a:t>mult</a:t>
            </a:r>
            <a:r>
              <a:rPr lang="en-US" sz="2700" i="1" dirty="0"/>
              <a:t> </a:t>
            </a:r>
            <a:r>
              <a:rPr lang="en-US" sz="2700" i="1" dirty="0" err="1"/>
              <a:t>în</a:t>
            </a:r>
            <a:r>
              <a:rPr lang="en-US" sz="2700" i="1" dirty="0"/>
              <a:t> </a:t>
            </a:r>
            <a:r>
              <a:rPr lang="en-US" sz="2700" i="1" dirty="0" err="1"/>
              <a:t>jurul</a:t>
            </a:r>
            <a:r>
              <a:rPr lang="en-US" sz="2700" i="1" dirty="0"/>
              <a:t> </a:t>
            </a:r>
            <a:r>
              <a:rPr lang="en-US" sz="2700" i="1" dirty="0" err="1"/>
              <a:t>reformei</a:t>
            </a:r>
            <a:r>
              <a:rPr lang="en-US" sz="2700" i="1" dirty="0"/>
              <a:t> de </a:t>
            </a:r>
            <a:r>
              <a:rPr lang="en-US" sz="2700" i="1" dirty="0" err="1"/>
              <a:t>optimizare</a:t>
            </a:r>
            <a:r>
              <a:rPr lang="en-US" sz="2700" i="1" dirty="0"/>
              <a:t> a </a:t>
            </a:r>
            <a:r>
              <a:rPr lang="en-US" sz="2700" i="1" dirty="0" err="1"/>
              <a:t>rețelei</a:t>
            </a:r>
            <a:r>
              <a:rPr lang="en-US" sz="2700" i="1" dirty="0"/>
              <a:t> </a:t>
            </a:r>
            <a:r>
              <a:rPr lang="en-US" sz="2700" i="1" dirty="0" err="1"/>
              <a:t>școlare</a:t>
            </a:r>
            <a:r>
              <a:rPr lang="en-US" sz="2700" i="1" dirty="0"/>
              <a:t>, care </a:t>
            </a:r>
            <a:r>
              <a:rPr lang="en-US" sz="2700" i="1" dirty="0" err="1"/>
              <a:t>presupune</a:t>
            </a:r>
            <a:r>
              <a:rPr lang="en-US" sz="2700" i="1" dirty="0"/>
              <a:t> </a:t>
            </a:r>
            <a:r>
              <a:rPr lang="en-US" sz="2700" i="1" dirty="0" err="1"/>
              <a:t>închiderea</a:t>
            </a:r>
            <a:r>
              <a:rPr lang="en-US" sz="2700" i="1" dirty="0"/>
              <a:t> </a:t>
            </a:r>
            <a:r>
              <a:rPr lang="en-US" sz="2700" i="1" dirty="0" err="1"/>
              <a:t>școlilor</a:t>
            </a:r>
            <a:r>
              <a:rPr lang="en-US" sz="2700" i="1" dirty="0"/>
              <a:t> care au </a:t>
            </a:r>
            <a:r>
              <a:rPr lang="en-US" sz="2700" i="1" dirty="0" err="1"/>
              <a:t>prea</a:t>
            </a:r>
            <a:r>
              <a:rPr lang="en-US" sz="2700" i="1" dirty="0"/>
              <a:t> </a:t>
            </a:r>
            <a:r>
              <a:rPr lang="en-US" sz="2700" i="1" dirty="0" err="1"/>
              <a:t>puțini</a:t>
            </a:r>
            <a:r>
              <a:rPr lang="en-US" sz="2700" i="1" dirty="0"/>
              <a:t> </a:t>
            </a:r>
            <a:r>
              <a:rPr lang="en-US" sz="2700" i="1" dirty="0" err="1"/>
              <a:t>copii</a:t>
            </a:r>
            <a:r>
              <a:rPr lang="en-US" sz="2700" i="1" dirty="0"/>
              <a:t>, </a:t>
            </a:r>
            <a:r>
              <a:rPr lang="en-US" sz="2700" i="1" dirty="0" err="1"/>
              <a:t>și</a:t>
            </a:r>
            <a:r>
              <a:rPr lang="en-US" sz="2700" i="1" dirty="0"/>
              <a:t> </a:t>
            </a:r>
            <a:r>
              <a:rPr lang="en-US" sz="2700" i="1" dirty="0" err="1"/>
              <a:t>transportarea</a:t>
            </a:r>
            <a:r>
              <a:rPr lang="en-US" sz="2700" i="1" dirty="0"/>
              <a:t> </a:t>
            </a:r>
            <a:r>
              <a:rPr lang="en-US" sz="2700" i="1" dirty="0" err="1"/>
              <a:t>copiilor</a:t>
            </a:r>
            <a:r>
              <a:rPr lang="en-US" sz="2700" i="1" dirty="0"/>
              <a:t> </a:t>
            </a:r>
            <a:r>
              <a:rPr lang="en-US" sz="2700" i="1" dirty="0" err="1"/>
              <a:t>către</a:t>
            </a:r>
            <a:r>
              <a:rPr lang="en-US" sz="2700" i="1" dirty="0"/>
              <a:t> </a:t>
            </a:r>
            <a:r>
              <a:rPr lang="en-US" sz="2700" i="1" dirty="0" err="1"/>
              <a:t>școli</a:t>
            </a:r>
            <a:r>
              <a:rPr lang="en-US" sz="2700" i="1" dirty="0"/>
              <a:t> </a:t>
            </a:r>
            <a:r>
              <a:rPr lang="en-US" sz="2700" i="1" dirty="0" err="1"/>
              <a:t>mai</a:t>
            </a:r>
            <a:r>
              <a:rPr lang="en-US" sz="2700" i="1" dirty="0"/>
              <a:t> </a:t>
            </a:r>
            <a:r>
              <a:rPr lang="en-US" sz="2700" i="1" dirty="0" err="1"/>
              <a:t>mari</a:t>
            </a:r>
            <a:r>
              <a:rPr lang="en-US" sz="2700" i="1" dirty="0"/>
              <a:t> din </a:t>
            </a:r>
            <a:r>
              <a:rPr lang="en-US" sz="2700" i="1" dirty="0" err="1"/>
              <a:t>vecinătate</a:t>
            </a:r>
            <a:r>
              <a:rPr lang="en-US" sz="2700" i="1" dirty="0"/>
              <a:t>. Ce </a:t>
            </a:r>
            <a:r>
              <a:rPr lang="en-US" sz="2700" i="1" dirty="0" err="1"/>
              <a:t>atitudine</a:t>
            </a:r>
            <a:r>
              <a:rPr lang="en-US" sz="2700" i="1" dirty="0"/>
              <a:t> </a:t>
            </a:r>
            <a:r>
              <a:rPr lang="en-US" sz="2700" i="1" dirty="0" err="1"/>
              <a:t>aveți</a:t>
            </a:r>
            <a:r>
              <a:rPr lang="en-US" sz="2700" i="1" dirty="0"/>
              <a:t> </a:t>
            </a:r>
            <a:r>
              <a:rPr lang="en-US" sz="2700" i="1" dirty="0" err="1"/>
              <a:t>față</a:t>
            </a:r>
            <a:r>
              <a:rPr lang="en-US" sz="2700" i="1" dirty="0"/>
              <a:t> de</a:t>
            </a:r>
            <a:r>
              <a:rPr lang="ro-RO" sz="2700" i="1" dirty="0"/>
              <a:t> acest fenomen?</a:t>
            </a:r>
            <a:endParaRPr lang="en-US" sz="2700" i="1" dirty="0"/>
          </a:p>
        </p:txBody>
      </p:sp>
      <p:graphicFrame>
        <p:nvGraphicFramePr>
          <p:cNvPr id="6" name="Content Placeholder 5">
            <a:extLst>
              <a:ext uri="{FF2B5EF4-FFF2-40B4-BE49-F238E27FC236}">
                <a16:creationId xmlns:a16="http://schemas.microsoft.com/office/drawing/2014/main" id="{B2DF411E-A2C1-BFA4-0CFC-E611C91331ED}"/>
              </a:ext>
            </a:extLst>
          </p:cNvPr>
          <p:cNvGraphicFramePr>
            <a:graphicFrameLocks noGrp="1"/>
          </p:cNvGraphicFramePr>
          <p:nvPr>
            <p:ph idx="1"/>
            <p:extLst>
              <p:ext uri="{D42A27DB-BD31-4B8C-83A1-F6EECF244321}">
                <p14:modId xmlns:p14="http://schemas.microsoft.com/office/powerpoint/2010/main" val="254973517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768202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CA1F2-0252-8FD1-D8C5-9E7D3117E59C}"/>
              </a:ext>
            </a:extLst>
          </p:cNvPr>
          <p:cNvSpPr>
            <a:spLocks noGrp="1"/>
          </p:cNvSpPr>
          <p:nvPr>
            <p:ph type="title"/>
          </p:nvPr>
        </p:nvSpPr>
        <p:spPr>
          <a:xfrm>
            <a:off x="838203" y="365130"/>
            <a:ext cx="10515600" cy="760286"/>
          </a:xfrm>
        </p:spPr>
        <p:txBody>
          <a:bodyPr>
            <a:normAutofit/>
          </a:bodyPr>
          <a:lstStyle/>
          <a:p>
            <a:r>
              <a:rPr lang="pt-BR" sz="2400" i="1" dirty="0"/>
              <a:t>Cum apreciați procesul de reorganizare/centralizare a instituțiilor de învățământ?</a:t>
            </a:r>
            <a:endParaRPr lang="en-US" sz="2400" i="1" dirty="0"/>
          </a:p>
        </p:txBody>
      </p:sp>
      <p:graphicFrame>
        <p:nvGraphicFramePr>
          <p:cNvPr id="6" name="Content Placeholder 5">
            <a:extLst>
              <a:ext uri="{FF2B5EF4-FFF2-40B4-BE49-F238E27FC236}">
                <a16:creationId xmlns:a16="http://schemas.microsoft.com/office/drawing/2014/main" id="{B4CD3B5E-AFFA-FD23-A579-37EA62FCCDA9}"/>
              </a:ext>
            </a:extLst>
          </p:cNvPr>
          <p:cNvGraphicFramePr>
            <a:graphicFrameLocks noGrp="1"/>
          </p:cNvGraphicFramePr>
          <p:nvPr>
            <p:ph idx="1"/>
            <p:extLst>
              <p:ext uri="{D42A27DB-BD31-4B8C-83A1-F6EECF244321}">
                <p14:modId xmlns:p14="http://schemas.microsoft.com/office/powerpoint/2010/main" val="1835492340"/>
              </p:ext>
            </p:extLst>
          </p:nvPr>
        </p:nvGraphicFramePr>
        <p:xfrm>
          <a:off x="838200" y="1125416"/>
          <a:ext cx="10515600" cy="50515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029100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0D34F-ED08-6F1C-1465-C7187455C754}"/>
              </a:ext>
            </a:extLst>
          </p:cNvPr>
          <p:cNvSpPr>
            <a:spLocks noGrp="1"/>
          </p:cNvSpPr>
          <p:nvPr>
            <p:ph type="title"/>
          </p:nvPr>
        </p:nvSpPr>
        <p:spPr>
          <a:xfrm>
            <a:off x="838203" y="365129"/>
            <a:ext cx="10515600" cy="707533"/>
          </a:xfrm>
        </p:spPr>
        <p:txBody>
          <a:bodyPr>
            <a:normAutofit/>
          </a:bodyPr>
          <a:lstStyle/>
          <a:p>
            <a:r>
              <a:rPr lang="it-IT" sz="2400" i="1" dirty="0"/>
              <a:t> Care este cea mai mare problemă a educației în localitatea Dvs.?</a:t>
            </a:r>
            <a:endParaRPr lang="en-US" sz="2400" i="1" dirty="0"/>
          </a:p>
        </p:txBody>
      </p:sp>
      <p:graphicFrame>
        <p:nvGraphicFramePr>
          <p:cNvPr id="6" name="Content Placeholder 5">
            <a:extLst>
              <a:ext uri="{FF2B5EF4-FFF2-40B4-BE49-F238E27FC236}">
                <a16:creationId xmlns:a16="http://schemas.microsoft.com/office/drawing/2014/main" id="{054CD465-9ADC-C775-0034-9C09EF510F9C}"/>
              </a:ext>
            </a:extLst>
          </p:cNvPr>
          <p:cNvGraphicFramePr>
            <a:graphicFrameLocks noGrp="1"/>
          </p:cNvGraphicFramePr>
          <p:nvPr>
            <p:ph idx="1"/>
            <p:extLst>
              <p:ext uri="{D42A27DB-BD31-4B8C-83A1-F6EECF244321}">
                <p14:modId xmlns:p14="http://schemas.microsoft.com/office/powerpoint/2010/main" val="1662822978"/>
              </p:ext>
            </p:extLst>
          </p:nvPr>
        </p:nvGraphicFramePr>
        <p:xfrm>
          <a:off x="838200" y="1072662"/>
          <a:ext cx="10515600" cy="51043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884632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C2849-74ED-C81F-C3F3-12B9BD6B2AC0}"/>
              </a:ext>
            </a:extLst>
          </p:cNvPr>
          <p:cNvSpPr>
            <a:spLocks noGrp="1"/>
          </p:cNvSpPr>
          <p:nvPr>
            <p:ph type="title"/>
          </p:nvPr>
        </p:nvSpPr>
        <p:spPr>
          <a:xfrm>
            <a:off x="838203" y="365130"/>
            <a:ext cx="10515600" cy="988886"/>
          </a:xfrm>
        </p:spPr>
        <p:txBody>
          <a:bodyPr>
            <a:normAutofit/>
          </a:bodyPr>
          <a:lstStyle/>
          <a:p>
            <a:r>
              <a:rPr lang="pt-BR" sz="2400" i="1" dirty="0"/>
              <a:t>Cum apreciați reforma administrației publice locale, inclusiv amalgamarea localităților?</a:t>
            </a:r>
            <a:endParaRPr lang="en-US" sz="2400" i="1" dirty="0"/>
          </a:p>
        </p:txBody>
      </p:sp>
      <p:graphicFrame>
        <p:nvGraphicFramePr>
          <p:cNvPr id="6" name="Content Placeholder 5">
            <a:extLst>
              <a:ext uri="{FF2B5EF4-FFF2-40B4-BE49-F238E27FC236}">
                <a16:creationId xmlns:a16="http://schemas.microsoft.com/office/drawing/2014/main" id="{C399130B-9C0A-6F68-89A9-257D81A5570A}"/>
              </a:ext>
            </a:extLst>
          </p:cNvPr>
          <p:cNvGraphicFramePr>
            <a:graphicFrameLocks noGrp="1"/>
          </p:cNvGraphicFramePr>
          <p:nvPr>
            <p:ph idx="1"/>
            <p:extLst>
              <p:ext uri="{D42A27DB-BD31-4B8C-83A1-F6EECF244321}">
                <p14:modId xmlns:p14="http://schemas.microsoft.com/office/powerpoint/2010/main" val="2139367563"/>
              </p:ext>
            </p:extLst>
          </p:nvPr>
        </p:nvGraphicFramePr>
        <p:xfrm>
          <a:off x="838200" y="1477108"/>
          <a:ext cx="10515600" cy="46998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903427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7CBAF-867D-046B-9C12-8BD696C37937}"/>
              </a:ext>
            </a:extLst>
          </p:cNvPr>
          <p:cNvSpPr>
            <a:spLocks noGrp="1"/>
          </p:cNvSpPr>
          <p:nvPr>
            <p:ph type="title"/>
          </p:nvPr>
        </p:nvSpPr>
        <p:spPr>
          <a:xfrm>
            <a:off x="838203" y="365129"/>
            <a:ext cx="10515600" cy="830625"/>
          </a:xfrm>
        </p:spPr>
        <p:txBody>
          <a:bodyPr>
            <a:normAutofit/>
          </a:bodyPr>
          <a:lstStyle/>
          <a:p>
            <a:r>
              <a:rPr lang="en-US" sz="2400" i="1" dirty="0"/>
              <a:t>Care </a:t>
            </a:r>
            <a:r>
              <a:rPr lang="en-US" sz="2400" i="1" dirty="0" err="1"/>
              <a:t>este</a:t>
            </a:r>
            <a:r>
              <a:rPr lang="en-US" sz="2400" i="1" dirty="0"/>
              <a:t> </a:t>
            </a:r>
            <a:r>
              <a:rPr lang="en-US" sz="2400" i="1" dirty="0" err="1"/>
              <a:t>cea</a:t>
            </a:r>
            <a:r>
              <a:rPr lang="en-US" sz="2400" i="1" dirty="0"/>
              <a:t> </a:t>
            </a:r>
            <a:r>
              <a:rPr lang="en-US" sz="2400" i="1" dirty="0" err="1"/>
              <a:t>mai</a:t>
            </a:r>
            <a:r>
              <a:rPr lang="en-US" sz="2400" i="1" dirty="0"/>
              <a:t> mare </a:t>
            </a:r>
            <a:r>
              <a:rPr lang="en-US" sz="2400" i="1" dirty="0" err="1"/>
              <a:t>preocupare</a:t>
            </a:r>
            <a:r>
              <a:rPr lang="en-US" sz="2400" i="1" dirty="0"/>
              <a:t> </a:t>
            </a:r>
            <a:r>
              <a:rPr lang="en-US" sz="2400" i="1" dirty="0" err="1"/>
              <a:t>legată</a:t>
            </a:r>
            <a:r>
              <a:rPr lang="en-US" sz="2400" i="1" dirty="0"/>
              <a:t> de </a:t>
            </a:r>
            <a:r>
              <a:rPr lang="en-US" sz="2400" i="1" dirty="0" err="1"/>
              <a:t>reforma</a:t>
            </a:r>
            <a:r>
              <a:rPr lang="en-US" sz="2400" i="1" dirty="0"/>
              <a:t> </a:t>
            </a:r>
            <a:r>
              <a:rPr lang="en-US" sz="2400" i="1" dirty="0" err="1"/>
              <a:t>administrației</a:t>
            </a:r>
            <a:r>
              <a:rPr lang="en-US" sz="2400" i="1" dirty="0"/>
              <a:t> </a:t>
            </a:r>
            <a:r>
              <a:rPr lang="en-US" sz="2400" i="1" dirty="0" err="1"/>
              <a:t>publice</a:t>
            </a:r>
            <a:r>
              <a:rPr lang="en-US" sz="2400" i="1" dirty="0"/>
              <a:t> locale?</a:t>
            </a:r>
          </a:p>
        </p:txBody>
      </p:sp>
      <p:graphicFrame>
        <p:nvGraphicFramePr>
          <p:cNvPr id="6" name="Content Placeholder 5">
            <a:extLst>
              <a:ext uri="{FF2B5EF4-FFF2-40B4-BE49-F238E27FC236}">
                <a16:creationId xmlns:a16="http://schemas.microsoft.com/office/drawing/2014/main" id="{8EE6BA9A-C7B7-6F64-A791-547C450CABD2}"/>
              </a:ext>
            </a:extLst>
          </p:cNvPr>
          <p:cNvGraphicFramePr>
            <a:graphicFrameLocks noGrp="1"/>
          </p:cNvGraphicFramePr>
          <p:nvPr>
            <p:ph idx="1"/>
            <p:extLst>
              <p:ext uri="{D42A27DB-BD31-4B8C-83A1-F6EECF244321}">
                <p14:modId xmlns:p14="http://schemas.microsoft.com/office/powerpoint/2010/main" val="1247434971"/>
              </p:ext>
            </p:extLst>
          </p:nvPr>
        </p:nvGraphicFramePr>
        <p:xfrm>
          <a:off x="838200" y="1371600"/>
          <a:ext cx="10515600" cy="48053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541804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72069-8402-303F-78B5-523B925AE2D0}"/>
              </a:ext>
            </a:extLst>
          </p:cNvPr>
          <p:cNvSpPr>
            <a:spLocks noGrp="1"/>
          </p:cNvSpPr>
          <p:nvPr>
            <p:ph type="title"/>
          </p:nvPr>
        </p:nvSpPr>
        <p:spPr/>
        <p:txBody>
          <a:bodyPr/>
          <a:lstStyle/>
          <a:p>
            <a:r>
              <a:rPr lang="ro-RO" dirty="0"/>
              <a:t> </a:t>
            </a:r>
            <a:endParaRPr lang="en-US" dirty="0"/>
          </a:p>
        </p:txBody>
      </p:sp>
      <p:sp>
        <p:nvSpPr>
          <p:cNvPr id="3" name="Content Placeholder 2">
            <a:extLst>
              <a:ext uri="{FF2B5EF4-FFF2-40B4-BE49-F238E27FC236}">
                <a16:creationId xmlns:a16="http://schemas.microsoft.com/office/drawing/2014/main" id="{AA3F5197-AA8F-7BC9-AB1E-F5B48F04B186}"/>
              </a:ext>
            </a:extLst>
          </p:cNvPr>
          <p:cNvSpPr>
            <a:spLocks noGrp="1"/>
          </p:cNvSpPr>
          <p:nvPr>
            <p:ph idx="1"/>
          </p:nvPr>
        </p:nvSpPr>
        <p:spPr/>
        <p:txBody>
          <a:bodyPr/>
          <a:lstStyle/>
          <a:p>
            <a:pPr marL="0" indent="0" algn="ctr">
              <a:buNone/>
            </a:pPr>
            <a:endParaRPr lang="ro-RO" dirty="0"/>
          </a:p>
          <a:p>
            <a:pPr marL="0" indent="0" algn="ctr">
              <a:buNone/>
            </a:pPr>
            <a:r>
              <a:rPr lang="en-US" sz="6000" dirty="0"/>
              <a:t>Mul</a:t>
            </a:r>
            <a:r>
              <a:rPr lang="ro-RO" sz="6000" dirty="0"/>
              <a:t>ț</a:t>
            </a:r>
            <a:r>
              <a:rPr lang="en-US" sz="6000" dirty="0" err="1"/>
              <a:t>umesc</a:t>
            </a:r>
            <a:r>
              <a:rPr lang="en-US" sz="6000" dirty="0"/>
              <a:t>! </a:t>
            </a:r>
            <a:r>
              <a:rPr lang="ro-RO" sz="6000" dirty="0"/>
              <a:t>                                          Î</a:t>
            </a:r>
            <a:r>
              <a:rPr lang="en-US" sz="6000" dirty="0" err="1"/>
              <a:t>ntreb</a:t>
            </a:r>
            <a:r>
              <a:rPr lang="ro-RO" sz="6000" dirty="0"/>
              <a:t>ări?</a:t>
            </a:r>
            <a:endParaRPr lang="en-US" sz="6000" dirty="0"/>
          </a:p>
        </p:txBody>
      </p:sp>
    </p:spTree>
    <p:extLst>
      <p:ext uri="{BB962C8B-B14F-4D97-AF65-F5344CB8AC3E}">
        <p14:creationId xmlns:p14="http://schemas.microsoft.com/office/powerpoint/2010/main" val="19984456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8834</TotalTime>
  <Words>1146</Words>
  <Application>Microsoft Office PowerPoint</Application>
  <PresentationFormat>Widescreen</PresentationFormat>
  <Paragraphs>161</Paragraphs>
  <Slides>44</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Aptos</vt:lpstr>
      <vt:lpstr>Aptos Display</vt:lpstr>
      <vt:lpstr>Aptos Narrow</vt:lpstr>
      <vt:lpstr>Arial</vt:lpstr>
      <vt:lpstr>Calibri</vt:lpstr>
      <vt:lpstr>Cambria</vt:lpstr>
      <vt:lpstr>Office Theme</vt:lpstr>
      <vt:lpstr>Barometrul opiniei publice 2026</vt:lpstr>
      <vt:lpstr>PowerPoint Presentation</vt:lpstr>
      <vt:lpstr>PowerPoint Presentation</vt:lpstr>
      <vt:lpstr> Aspecte generale </vt:lpstr>
      <vt:lpstr>Credeţi că în ţara noastră lucrurile merg într-o direcţie bună sau merg într-o direcţie greşită?</vt:lpstr>
      <vt:lpstr>Credeţi că în ţara noastră lucrurile merg într-o direcţie bună sau greşită?</vt:lpstr>
      <vt:lpstr>În opinia dvs., în general, în lume credeți că lucrurile merg într-o direcție corectă sau într-o direcție greșită?</vt:lpstr>
      <vt:lpstr>Dar în general în lume credeți că lucrurile merg într-o direcţie bună sau merg într-o direcţie greşită? </vt:lpstr>
      <vt:lpstr> </vt:lpstr>
      <vt:lpstr>Cum apreciați veniturile actuale ale familiei Dvs.?</vt:lpstr>
      <vt:lpstr>Cum apreciați veniturile actuale ale familiei Dvs.? Datele din sondajele 2020-21-22-23-25-26 </vt:lpstr>
      <vt:lpstr>Ce credeți că ar trebui întreprins pentru a îmbunătăți situația social-economică din țara noastră...</vt:lpstr>
      <vt:lpstr>Care sunt lucrurile ce vă îngrijorează cel mai mult în prezent? </vt:lpstr>
      <vt:lpstr>Care sunt lucrurile ce vă îngrijorează cel mai mult în prezent? Evoluții</vt:lpstr>
      <vt:lpstr>Politică</vt:lpstr>
      <vt:lpstr> Care este cea mai importantă sursă pentru informarea Dvs... În primul rând, in al doilea rand, total?</vt:lpstr>
      <vt:lpstr>Vă rugăm să indicați în ce măsură vă interesează politica?</vt:lpstr>
      <vt:lpstr>Cum credeți Dvs. ... Republica Moldova este guvernată de voința poporului?</vt:lpstr>
      <vt:lpstr>Cum credeți Dvs. ... alegerile în Republica Moldova sunt libere și corecte?</vt:lpstr>
      <vt:lpstr>Câtă încredere aveți în următorele instituții... </vt:lpstr>
      <vt:lpstr>Câtă încredere aveți în următorele partide politice...</vt:lpstr>
      <vt:lpstr>Dacă duminica viitoare s-ar organiza alegeri pentru Parlamentul Republicii Moldova, cu ce partid ați intenționa să votați?</vt:lpstr>
      <vt:lpstr>Dacă duminica viitoare s-ar organiza alegeri pentru Parlamentul Republicii Moldova, cu ce partid ați intenționa să votați?</vt:lpstr>
      <vt:lpstr> Cum credeți Dvs., pentru atingerea acestui scop ar fi admisibil sau nu ca acesta să întreprindă următoarele măsuri</vt:lpstr>
      <vt:lpstr>Cum credeți, după venirea în fruntea Guvernului a dlui VASILE TOFAN, situația în țară s-a schimbat spre bine, spre rău sau a rămas la fel?</vt:lpstr>
      <vt:lpstr>În ultimele luni în Republica Moldova au început să fie întreprinse diferite acțiuni axate pe lupta cu corupția (arestarea unor persoane publice (Judecători, Vameși etc.) și businessmani, demiterea unor conducători de instituții etc). Dvs. ce părere aveți?</vt:lpstr>
      <vt:lpstr> Credeți că azi în Republica Moldova …… mass-media este liberă să prezinte știri și comentarii fără cenzură (fără controlul conținutului) din partea guvernului</vt:lpstr>
      <vt:lpstr> Credeți că azi în Republica Moldova …… există libertatea de a critica deschis guvernul</vt:lpstr>
      <vt:lpstr>  Credeți că azi în Republica Moldova …… oamenii pot conduce afaceri proprii fără a fi nevoiți să plătească mită funcționarilor de stat</vt:lpstr>
      <vt:lpstr>          Integrarea europeană a Republicii Moldova </vt:lpstr>
      <vt:lpstr>Cum apreciați relațiile actuale ale Republicii Moldova cu următoarele state / organizații...</vt:lpstr>
      <vt:lpstr> În ce măsură considerați că aderarea Republicii Moldova la Uniunea Europeană va îmbunătăți viața cetățenilor? </vt:lpstr>
      <vt:lpstr> Dvs. ați vota pentru sau împotriva... aderarea Republicii Moldova la Uniunea Europeană (UE)?</vt:lpstr>
      <vt:lpstr> În general credeți că Republica Moldova ar obține mai multe avantaje sau mai multe dezavantaje dacă va deveni membru al Uniunii Europene?</vt:lpstr>
      <vt:lpstr> Când vă gândiți la procesul de integrare europeană a Republicii Moldova, care din aceste lucruri, după părerea Dvs. sunt obstacole pentru integrarea RM în UE...</vt:lpstr>
      <vt:lpstr>După părerea Dvs. dacă ar avea loc Unirea RM cu România credeți că s-ar rezolva următoarele probleme... </vt:lpstr>
      <vt:lpstr>                        Atitudinea cetățenilor față problemele societate </vt:lpstr>
      <vt:lpstr>În ce măsură considerați că persoanele cu dizabilități au acces egal... </vt:lpstr>
      <vt:lpstr> În ultimii ani se discută foarte mult în jurul reformei de optimizare a rețelei școlare, care presupune închiderea școlilor care au prea puțini copii, și transportarea copiilor către școli mai mari din vecinătate. Ce atitudine aveți față de acest fenomen?</vt:lpstr>
      <vt:lpstr>Cum apreciați procesul de reorganizare/centralizare a instituțiilor de învățământ?</vt:lpstr>
      <vt:lpstr> Care este cea mai mare problemă a educației în localitatea Dvs.?</vt:lpstr>
      <vt:lpstr>Cum apreciați reforma administrației publice locale, inclusiv amalgamarea localităților?</vt:lpstr>
      <vt:lpstr>Care este cea mai mare preocupare legată de reforma administrației publice locale?</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Arcadie Barbarosie</dc:creator>
  <cp:lastModifiedBy>Arcadie Barbarosie</cp:lastModifiedBy>
  <cp:revision>34</cp:revision>
  <dcterms:created xsi:type="dcterms:W3CDTF">2024-10-12T14:00:16Z</dcterms:created>
  <dcterms:modified xsi:type="dcterms:W3CDTF">2026-09-24T15:50:25Z</dcterms:modified>
</cp:coreProperties>
</file>